
<file path=[Content_Types].xml><?xml version="1.0" encoding="utf-8"?>
<Types xmlns="http://schemas.openxmlformats.org/package/2006/content-types">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6" r:id="rId5"/>
    <p:sldId id="259" r:id="rId6"/>
    <p:sldId id="267" r:id="rId7"/>
    <p:sldId id="268" r:id="rId8"/>
    <p:sldId id="269" r:id="rId9"/>
    <p:sldId id="270" r:id="rId10"/>
    <p:sldId id="271" r:id="rId11"/>
    <p:sldId id="272" r:id="rId12"/>
    <p:sldId id="273" r:id="rId13"/>
    <p:sldId id="260" r:id="rId14"/>
    <p:sldId id="274" r:id="rId15"/>
    <p:sldId id="275" r:id="rId16"/>
    <p:sldId id="276" r:id="rId17"/>
    <p:sldId id="277" r:id="rId18"/>
    <p:sldId id="278" r:id="rId19"/>
    <p:sldId id="279" r:id="rId20"/>
    <p:sldId id="280" r:id="rId21"/>
    <p:sldId id="281" r:id="rId22"/>
    <p:sldId id="261" r:id="rId23"/>
    <p:sldId id="262" r:id="rId24"/>
    <p:sldId id="287" r:id="rId25"/>
    <p:sldId id="289" r:id="rId26"/>
    <p:sldId id="288" r:id="rId27"/>
    <p:sldId id="290" r:id="rId28"/>
    <p:sldId id="291" r:id="rId29"/>
    <p:sldId id="282" r:id="rId30"/>
    <p:sldId id="283" r:id="rId31"/>
    <p:sldId id="284" r:id="rId32"/>
    <p:sldId id="285" r:id="rId33"/>
    <p:sldId id="286" r:id="rId34"/>
    <p:sldId id="263" r:id="rId35"/>
    <p:sldId id="292" r:id="rId36"/>
    <p:sldId id="293" r:id="rId37"/>
    <p:sldId id="294" r:id="rId38"/>
    <p:sldId id="295" r:id="rId39"/>
    <p:sldId id="296" r:id="rId40"/>
    <p:sldId id="297" r:id="rId41"/>
    <p:sldId id="298" r:id="rId42"/>
    <p:sldId id="299" r:id="rId43"/>
    <p:sldId id="300" r:id="rId44"/>
    <p:sldId id="264" r:id="rId45"/>
    <p:sldId id="301" r:id="rId46"/>
    <p:sldId id="302" r:id="rId47"/>
    <p:sldId id="265"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2" d="100"/>
          <a:sy n="112" d="100"/>
        </p:scale>
        <p:origin x="41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s>
</file>

<file path=ppt/media/image1.jpeg>
</file>

<file path=ppt/media/image2.jpeg>
</file>

<file path=ppt/media/image3.jpg>
</file>

<file path=ppt/media/image5.jp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4" name="Group 13"/>
          <p:cNvGrpSpPr/>
          <p:nvPr/>
        </p:nvGrpSpPr>
        <p:grpSpPr>
          <a:xfrm>
            <a:off x="-1588" y="0"/>
            <a:ext cx="12193588" cy="6861555"/>
            <a:chOff x="-1588" y="0"/>
            <a:chExt cx="12193588" cy="6861555"/>
          </a:xfrm>
        </p:grpSpPr>
        <p:sp>
          <p:nvSpPr>
            <p:cNvPr id="9" name="Rectangle 8"/>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a:prstGeom prst="rect">
            <a:avLst/>
          </a:prstGeo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tx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158984" y="1792224"/>
            <a:ext cx="990599" cy="304799"/>
          </a:xfrm>
        </p:spPr>
        <p:txBody>
          <a:bodyPr/>
          <a:lstStyle>
            <a:lvl1pPr algn="l">
              <a:defRPr b="0">
                <a:solidFill>
                  <a:schemeClr val="bg1"/>
                </a:solidFill>
              </a:defRPr>
            </a:lvl1pPr>
          </a:lstStyle>
          <a:p>
            <a:fld id="{E9462EF3-3C4F-43EE-ACEE-D4B806740EA3}" type="datetimeFigureOut">
              <a:rPr lang="en-US" dirty="0"/>
              <a:pPr/>
              <a:t>7/14/2018</a:t>
            </a:fld>
            <a:endParaRPr lang="en-US" dirty="0"/>
          </a:p>
        </p:txBody>
      </p:sp>
      <p:sp>
        <p:nvSpPr>
          <p:cNvPr id="5" name="Footer Placeholder 4"/>
          <p:cNvSpPr>
            <a:spLocks noGrp="1"/>
          </p:cNvSpPr>
          <p:nvPr>
            <p:ph type="ftr" sz="quarter" idx="11"/>
          </p:nvPr>
        </p:nvSpPr>
        <p:spPr>
          <a:xfrm rot="5400000">
            <a:off x="8951976" y="3227832"/>
            <a:ext cx="3867912" cy="310896"/>
          </a:xfrm>
        </p:spPr>
        <p:txBody>
          <a:bodyPr/>
          <a:lstStyle>
            <a:lvl1pPr>
              <a:defRPr sz="1000" b="0">
                <a:solidFill>
                  <a:schemeClr val="bg1"/>
                </a:solidFill>
              </a:defRPr>
            </a:lvl1pPr>
          </a:lstStyle>
          <a:p>
            <a:r>
              <a:rPr lang="en-US" dirty="0"/>
              <a:t>
              </a:t>
            </a:r>
          </a:p>
        </p:txBody>
      </p:sp>
      <p:sp>
        <p:nvSpPr>
          <p:cNvPr id="8" name="Rectangle 7"/>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7" y="4969927"/>
            <a:ext cx="8825657" cy="566738"/>
          </a:xfrm>
          <a:prstGeom prst="rect">
            <a:avLst/>
          </a:prstGeo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7" y="5536665"/>
            <a:ext cx="8825656" cy="493712"/>
          </a:xfrm>
        </p:spPr>
        <p:txBody>
          <a:bodyPr>
            <a:normAutofit/>
          </a:bodyPr>
          <a:lstStyle>
            <a:lvl1pPr marL="0" indent="0">
              <a:buNone/>
              <a:defRPr sz="12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6343B39-165A-4B68-AA5C-581F5336313C}" type="datetimeFigureOut">
              <a:rPr lang="en-US" dirty="0"/>
              <a:t>7/14/2018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0" name="Rectangle 9"/>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0704"/>
            <a:ext cx="8833104" cy="1371600"/>
          </a:xfrm>
          <a:prstGeom prst="rect">
            <a:avLst/>
          </a:prstGeom>
        </p:spPr>
        <p:txBody>
          <a:bodyPr anchor="ctr" anchorCtr="0"/>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2144" y="3547872"/>
            <a:ext cx="8825659" cy="2478024"/>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42C8C57-33F9-4259-AC4F-0E3F5BEC9B94}" type="datetimeFigureOut">
              <a:rPr lang="en-US" dirty="0"/>
              <a:t>7/14/2018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1588" y="0"/>
            <a:ext cx="12193588" cy="6861555"/>
            <a:chOff x="-1588" y="0"/>
            <a:chExt cx="12193588" cy="6861555"/>
          </a:xfrm>
        </p:grpSpPr>
        <p:sp>
          <p:nvSpPr>
            <p:cNvPr id="16" name="Rectangle 15"/>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Oval 17"/>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TextBox 11"/>
          <p:cNvSpPr txBox="1"/>
          <p:nvPr/>
        </p:nvSpPr>
        <p:spPr bwMode="gray">
          <a:xfrm>
            <a:off x="898295" y="596767"/>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15" name="TextBox 14"/>
          <p:cNvSpPr txBox="1"/>
          <p:nvPr/>
        </p:nvSpPr>
        <p:spPr bwMode="gray">
          <a:xfrm>
            <a:off x="9715063" y="2629300"/>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2" name="Title 1"/>
          <p:cNvSpPr>
            <a:spLocks noGrp="1"/>
          </p:cNvSpPr>
          <p:nvPr>
            <p:ph type="title"/>
          </p:nvPr>
        </p:nvSpPr>
        <p:spPr>
          <a:xfrm>
            <a:off x="1574801" y="980517"/>
            <a:ext cx="8460983" cy="2698249"/>
          </a:xfrm>
          <a:prstGeom prst="rect">
            <a:avLst/>
          </a:prstGeom>
        </p:spPr>
        <p:txBody>
          <a:bodyPr anchor="ctr" anchorCtr="0"/>
          <a:lstStyle>
            <a:lvl1pPr>
              <a:defRPr sz="4000"/>
            </a:lvl1pPr>
          </a:lstStyle>
          <a:p>
            <a:r>
              <a:rPr lang="en-US"/>
              <a:t>Click to edit Master title style</a:t>
            </a:r>
            <a:endParaRPr lang="en-US" dirty="0"/>
          </a:p>
        </p:txBody>
      </p:sp>
      <p:sp>
        <p:nvSpPr>
          <p:cNvPr id="11" name="Text Placeholder 3"/>
          <p:cNvSpPr>
            <a:spLocks noGrp="1"/>
          </p:cNvSpPr>
          <p:nvPr>
            <p:ph type="body" sz="half" idx="14"/>
          </p:nvPr>
        </p:nvSpPr>
        <p:spPr bwMode="gray">
          <a:xfrm>
            <a:off x="1945945" y="3679987"/>
            <a:ext cx="7725772" cy="342174"/>
          </a:xfrm>
        </p:spPr>
        <p:txBody>
          <a:bodyPr vert="horz" lIns="91440" tIns="45720" rIns="91440" bIns="45720" rtlCol="0" anchor="t">
            <a:normAutofit/>
          </a:bodyPr>
          <a:lstStyle>
            <a:lvl1pPr>
              <a:buNone/>
              <a:defRPr lang="en-US" sz="1400" cap="small" dirty="0">
                <a:solidFill>
                  <a:schemeClr val="tx2">
                    <a:lumMod val="40000"/>
                    <a:lumOff val="60000"/>
                  </a:schemeClr>
                </a:solidFill>
                <a:latin typeface="+mn-lt"/>
              </a:defRPr>
            </a:lvl1pPr>
          </a:lstStyle>
          <a:p>
            <a:pPr marL="0" lvl="0" indent="0">
              <a:buNone/>
            </a:pPr>
            <a:r>
              <a:rPr lang="en-US"/>
              <a:t>Edit Master text styles</a:t>
            </a:r>
          </a:p>
        </p:txBody>
      </p:sp>
      <p:sp>
        <p:nvSpPr>
          <p:cNvPr id="10" name="Text Placeholder 3"/>
          <p:cNvSpPr>
            <a:spLocks noGrp="1"/>
          </p:cNvSpPr>
          <p:nvPr>
            <p:ph type="body" sz="half" idx="2"/>
          </p:nvPr>
        </p:nvSpPr>
        <p:spPr>
          <a:xfrm>
            <a:off x="1154954" y="5029198"/>
            <a:ext cx="8825659" cy="997858"/>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8748772B-8FA2-401F-A0A1-A59855EDBC3E}" type="datetimeFigureOut">
              <a:rPr lang="en-US" dirty="0"/>
              <a:t>7/14/2018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23" name="Rectangle 2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3525"/>
            <a:ext cx="8865623" cy="1819656"/>
          </a:xfrm>
          <a:prstGeom prst="rect">
            <a:avLst/>
          </a:prstGeo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9200"/>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3DD5BDE-5A90-4611-82E9-0FC5746D30C5}" type="datetimeFigureOut">
              <a:rPr lang="en-US" dirty="0"/>
              <a:t>7/14/2018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312916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4" y="3179764"/>
            <a:ext cx="3129168"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5380"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4"/>
            <a:ext cx="3145380"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6700" y="2595032"/>
            <a:ext cx="3161029" cy="58473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6700" y="3179764"/>
            <a:ext cx="3161029"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384991" y="2603500"/>
            <a:ext cx="32564"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5824" y="2603500"/>
            <a:ext cx="0"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ADDA17D-0BEA-4E76-A7FC-F7C188BC48D1}" type="datetimeFigureOut">
              <a:rPr lang="en-US" dirty="0"/>
              <a:t>7/14/2018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nchor="ctr" anchorCtr="0"/>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5"/>
            <a:ext cx="3050438" cy="576260"/>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1334552" y="2610916"/>
            <a:ext cx="2691242" cy="158409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7"/>
            <a:ext cx="3050438"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474846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8"/>
            <a:ext cx="3050438" cy="91257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3433"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3" y="5109107"/>
            <a:ext cx="3050438" cy="91794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384245" y="2603500"/>
            <a:ext cx="1"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7352" y="2603500"/>
            <a:ext cx="0"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909AC7D-18CA-4236-82B9-D75EB1D66EAE}" type="datetimeFigureOut">
              <a:rPr lang="en-US" dirty="0"/>
              <a:t>7/14/2018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595033"/>
            <a:ext cx="8825659" cy="3424768"/>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68300E-C023-45CD-A0BE-EDB7A8C6EA8B}" type="datetimeFigureOut">
              <a:rPr lang="en-US" dirty="0"/>
              <a:t>7/14/2018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p:cNvGrpSpPr/>
          <p:nvPr/>
        </p:nvGrpSpPr>
        <p:grpSpPr>
          <a:xfrm>
            <a:off x="-1588" y="0"/>
            <a:ext cx="12193588" cy="6861555"/>
            <a:chOff x="-1588" y="0"/>
            <a:chExt cx="12193588" cy="6861555"/>
          </a:xfrm>
        </p:grpSpPr>
        <p:sp>
          <p:nvSpPr>
            <p:cNvPr id="15" name="Rectangle 14"/>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6"/>
            <a:ext cx="1441567" cy="4748591"/>
          </a:xfrm>
          <a:prstGeom prst="rect">
            <a:avLst/>
          </a:prstGeo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5"/>
            <a:ext cx="6256025" cy="474859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620EAD-E369-4933-8469-ED7764B56A1B}" type="datetimeFigureOut">
              <a:rPr lang="en-US" dirty="0"/>
              <a:t>7/14/2018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20" name="Rectangle 1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9"/>
            <a:ext cx="8825659" cy="706964"/>
          </a:xfrm>
          <a:prstGeom prst="rect">
            <a:avLst/>
          </a:prstGeom>
        </p:spPr>
        <p:txBody>
          <a:bodyPr anchor="ct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6C0EF2-9919-473B-8215-8616BAF10692}" type="datetimeFigureOut">
              <a:rPr lang="en-US" dirty="0"/>
              <a:t>7/14/2018</a:t>
            </a:fld>
            <a:endParaRPr lang="en-US" dirty="0"/>
          </a:p>
        </p:txBody>
      </p:sp>
      <p:sp>
        <p:nvSpPr>
          <p:cNvPr id="5" name="Footer Placeholder 4"/>
          <p:cNvSpPr>
            <a:spLocks noGrp="1"/>
          </p:cNvSpPr>
          <p:nvPr>
            <p:ph type="ftr" sz="quarter" idx="11"/>
          </p:nvPr>
        </p:nvSpPr>
        <p:spPr/>
        <p:txBody>
          <a:bodyPr/>
          <a:lstStyle>
            <a:lvl1pPr>
              <a:defRPr sz="1000" b="1"/>
            </a:lvl1p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9192"/>
            <a:ext cx="4343400" cy="2286000"/>
          </a:xfrm>
          <a:prstGeom prst="rect">
            <a:avLst/>
          </a:prstGeom>
        </p:spPr>
        <p:txBody>
          <a:bodyPr anchor="ctr" anchorCtr="0"/>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4576" y="2679192"/>
            <a:ext cx="3758184" cy="2286000"/>
          </a:xfrm>
        </p:spPr>
        <p:txBody>
          <a:bodyPr anchor="ctr" anchorCtr="0"/>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09472EB-AC54-4713-BFC2-BEB621108C63}" type="datetimeFigureOut">
              <a:rPr lang="en-US" dirty="0"/>
              <a:t>7/14/2018</a:t>
            </a:fld>
            <a:endParaRPr lang="en-US" dirty="0"/>
          </a:p>
        </p:txBody>
      </p:sp>
      <p:sp>
        <p:nvSpPr>
          <p:cNvPr id="5" name="Footer Placeholder 4"/>
          <p:cNvSpPr>
            <a:spLocks noGrp="1"/>
          </p:cNvSpPr>
          <p:nvPr>
            <p:ph type="ftr" sz="quarter" idx="11"/>
          </p:nvPr>
        </p:nvSpPr>
        <p:spPr/>
        <p:txBody>
          <a:bodyPr/>
          <a:lstStyle>
            <a:lvl1pPr>
              <a:defRPr sz="1000" b="1"/>
            </a:lvl1pPr>
          </a:lstStyle>
          <a:p>
            <a:r>
              <a:rPr lang="en-US" dirty="0"/>
              <a:t>
              </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3" y="969264"/>
            <a:ext cx="8825659" cy="704088"/>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8032"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76" y="2603500"/>
            <a:ext cx="4828032"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455A0C-791E-4545-B787-F98AD45CD761}" type="datetimeFigureOut">
              <a:rPr lang="en-US" dirty="0"/>
              <a:t>7/14/2018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54954" y="969264"/>
            <a:ext cx="8825659" cy="704088"/>
          </a:xfrm>
          <a:prstGeom prst="rect">
            <a:avLst/>
          </a:prstGeo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98448"/>
            <a:ext cx="4828032" cy="284378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76"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1" y="3187921"/>
            <a:ext cx="4825160" cy="285431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2536B77-F4F4-4427-AC4F-9A623798AD82}" type="datetimeFigureOut">
              <a:rPr lang="en-US" dirty="0"/>
              <a:t>7/14/2018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52144" y="969264"/>
            <a:ext cx="8825659" cy="704088"/>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8BE790C-34EB-4565-8437-CACF4CDB7822}" type="datetimeFigureOut">
              <a:rPr lang="en-US" dirty="0"/>
              <a:t>7/14/2018</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4A4C11-22B8-4A4E-8126-B3AF6B948A8E}" type="datetimeFigureOut">
              <a:rPr lang="en-US" dirty="0"/>
              <a:t>7/14/2018</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6" name="Rectangle 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3" y="1298448"/>
            <a:ext cx="2793159" cy="1597152"/>
          </a:xfrm>
          <a:prstGeom prst="rect">
            <a:avLst/>
          </a:prstGeo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79008" y="1447800"/>
            <a:ext cx="5195997"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3" y="3129280"/>
            <a:ext cx="2793159" cy="2895599"/>
          </a:xfrm>
        </p:spPr>
        <p:txBody>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6ED06B6-C816-4861-964D-15A98395707D}" type="datetimeFigureOut">
              <a:rPr lang="en-US" dirty="0"/>
              <a:t>7/14/2018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a:prstGeom prst="rect">
            <a:avLst/>
          </a:prstGeo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0B1A8AB-EA7C-4B1B-9D73-E2551851FABE}" type="datetimeFigureOut">
              <a:rPr lang="en-US" dirty="0"/>
              <a:t>7/14/2018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 name="Group 1"/>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19">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0"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2760" y="6391656"/>
            <a:ext cx="990599" cy="304799"/>
          </a:xfrm>
          <a:prstGeom prst="rect">
            <a:avLst/>
          </a:prstGeom>
        </p:spPr>
        <p:txBody>
          <a:bodyPr vert="horz" lIns="91440" tIns="45720" rIns="91440" bIns="45720" rtlCol="0" anchor="ctr" anchorCtr="0"/>
          <a:lstStyle>
            <a:lvl1pPr algn="r">
              <a:defRPr sz="1000" b="1" i="0">
                <a:solidFill>
                  <a:schemeClr val="accent1"/>
                </a:solidFill>
              </a:defRPr>
            </a:lvl1pPr>
          </a:lstStyle>
          <a:p>
            <a:fld id="{90786BE5-D2A3-4BF0-8B30-D7403E61B3DC}" type="datetimeFigureOut">
              <a:rPr lang="en-US" dirty="0"/>
              <a:t>7/14/2018</a:t>
            </a:fld>
            <a:endParaRPr lang="en-US" dirty="0"/>
          </a:p>
        </p:txBody>
      </p:sp>
      <p:sp>
        <p:nvSpPr>
          <p:cNvPr id="5" name="Footer Placeholder 4"/>
          <p:cNvSpPr>
            <a:spLocks noGrp="1"/>
          </p:cNvSpPr>
          <p:nvPr>
            <p:ph type="ftr" sz="quarter" idx="3"/>
          </p:nvPr>
        </p:nvSpPr>
        <p:spPr>
          <a:xfrm>
            <a:off x="557784" y="6391656"/>
            <a:ext cx="3867912" cy="310896"/>
          </a:xfrm>
          <a:prstGeom prst="rect">
            <a:avLst/>
          </a:prstGeom>
        </p:spPr>
        <p:txBody>
          <a:bodyPr vert="horz" lIns="91440" tIns="45720" rIns="91440" bIns="45720" rtlCol="0" anchor="ctr" anchorCtr="0"/>
          <a:lstStyle>
            <a:lvl1pPr algn="l">
              <a:defRPr sz="1000" b="1" i="0">
                <a:solidFill>
                  <a:schemeClr val="accent1"/>
                </a:solidFill>
              </a:defRPr>
            </a:lvl1pPr>
          </a:lstStyle>
          <a:p>
            <a:r>
              <a:rPr lang="en-US" dirty="0"/>
              <a:t>
              </a:t>
            </a:r>
          </a:p>
        </p:txBody>
      </p:sp>
      <p:sp>
        <p:nvSpPr>
          <p:cNvPr id="29" name="Rectangle 2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2A415-3515-4156-AE00-F4FA3080987F}"/>
              </a:ext>
            </a:extLst>
          </p:cNvPr>
          <p:cNvSpPr>
            <a:spLocks noGrp="1"/>
          </p:cNvSpPr>
          <p:nvPr>
            <p:ph type="ctrTitle"/>
          </p:nvPr>
        </p:nvSpPr>
        <p:spPr>
          <a:xfrm>
            <a:off x="2453403" y="2099733"/>
            <a:ext cx="8825658" cy="2677648"/>
          </a:xfrm>
        </p:spPr>
        <p:txBody>
          <a:bodyPr/>
          <a:lstStyle/>
          <a:p>
            <a:r>
              <a:rPr lang="en-US" dirty="0"/>
              <a:t>Fundamentals – Statistics and Interoperability</a:t>
            </a:r>
          </a:p>
        </p:txBody>
      </p:sp>
      <p:sp>
        <p:nvSpPr>
          <p:cNvPr id="3" name="Subtitle 2">
            <a:extLst>
              <a:ext uri="{FF2B5EF4-FFF2-40B4-BE49-F238E27FC236}">
                <a16:creationId xmlns:a16="http://schemas.microsoft.com/office/drawing/2014/main" id="{BAEF7D11-E50E-49CB-8E9E-EC4EBEC45B3D}"/>
              </a:ext>
            </a:extLst>
          </p:cNvPr>
          <p:cNvSpPr>
            <a:spLocks noGrp="1"/>
          </p:cNvSpPr>
          <p:nvPr>
            <p:ph type="subTitle" idx="1"/>
          </p:nvPr>
        </p:nvSpPr>
        <p:spPr>
          <a:xfrm>
            <a:off x="2508267" y="4777380"/>
            <a:ext cx="8825658" cy="861420"/>
          </a:xfrm>
        </p:spPr>
        <p:txBody>
          <a:bodyPr/>
          <a:lstStyle/>
          <a:p>
            <a:r>
              <a:rPr lang="en-US" dirty="0"/>
              <a:t>Bob Marshall, MD MPH MISM FAAFP</a:t>
            </a:r>
          </a:p>
          <a:p>
            <a:r>
              <a:rPr lang="en-US" dirty="0"/>
              <a:t>Program Director, MAMC/DoD Clinical Informatics Fellowship</a:t>
            </a:r>
          </a:p>
        </p:txBody>
      </p:sp>
      <p:pic>
        <p:nvPicPr>
          <p:cNvPr id="5" name="Picture 4" descr="A close up of text on a black background&#10;&#10;Description generated with high confidence">
            <a:extLst>
              <a:ext uri="{FF2B5EF4-FFF2-40B4-BE49-F238E27FC236}">
                <a16:creationId xmlns:a16="http://schemas.microsoft.com/office/drawing/2014/main" id="{92946E70-B4BF-4064-AB24-382AE7DAAB4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12064" y="490322"/>
            <a:ext cx="3383280" cy="2526182"/>
          </a:xfrm>
          <a:prstGeom prst="rect">
            <a:avLst/>
          </a:prstGeom>
          <a:ln>
            <a:noFill/>
          </a:ln>
          <a:effectLst>
            <a:softEdge rad="112500"/>
          </a:effectLst>
        </p:spPr>
      </p:pic>
    </p:spTree>
    <p:extLst>
      <p:ext uri="{BB962C8B-B14F-4D97-AF65-F5344CB8AC3E}">
        <p14:creationId xmlns:p14="http://schemas.microsoft.com/office/powerpoint/2010/main" val="656239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7743E-15B2-4100-B9BF-A3CCA99C1DCE}"/>
              </a:ext>
            </a:extLst>
          </p:cNvPr>
          <p:cNvSpPr>
            <a:spLocks noGrp="1"/>
          </p:cNvSpPr>
          <p:nvPr>
            <p:ph type="title"/>
          </p:nvPr>
        </p:nvSpPr>
        <p:spPr/>
        <p:txBody>
          <a:bodyPr/>
          <a:lstStyle/>
          <a:p>
            <a:r>
              <a:rPr lang="en-US" dirty="0"/>
              <a:t>Frequency Measures</a:t>
            </a:r>
          </a:p>
        </p:txBody>
      </p:sp>
      <p:sp>
        <p:nvSpPr>
          <p:cNvPr id="3" name="Content Placeholder 2">
            <a:extLst>
              <a:ext uri="{FF2B5EF4-FFF2-40B4-BE49-F238E27FC236}">
                <a16:creationId xmlns:a16="http://schemas.microsoft.com/office/drawing/2014/main" id="{F093BA0C-879C-40AD-BC93-A7FAA6D5BEA9}"/>
              </a:ext>
            </a:extLst>
          </p:cNvPr>
          <p:cNvSpPr>
            <a:spLocks noGrp="1"/>
          </p:cNvSpPr>
          <p:nvPr>
            <p:ph idx="1"/>
          </p:nvPr>
        </p:nvSpPr>
        <p:spPr/>
        <p:txBody>
          <a:bodyPr/>
          <a:lstStyle/>
          <a:p>
            <a:r>
              <a:rPr lang="en-US" dirty="0"/>
              <a:t>Count, Percent, Frequency</a:t>
            </a:r>
          </a:p>
          <a:p>
            <a:r>
              <a:rPr lang="en-US" dirty="0"/>
              <a:t>Shows how often something occurs</a:t>
            </a:r>
          </a:p>
          <a:p>
            <a:r>
              <a:rPr lang="en-US" dirty="0"/>
              <a:t>Use this when you want to show how often a response is given</a:t>
            </a:r>
          </a:p>
          <a:p>
            <a:endParaRPr lang="en-US" dirty="0"/>
          </a:p>
        </p:txBody>
      </p:sp>
    </p:spTree>
    <p:extLst>
      <p:ext uri="{BB962C8B-B14F-4D97-AF65-F5344CB8AC3E}">
        <p14:creationId xmlns:p14="http://schemas.microsoft.com/office/powerpoint/2010/main" val="33529237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9229F-B95F-42B5-B209-14AD301942F6}"/>
              </a:ext>
            </a:extLst>
          </p:cNvPr>
          <p:cNvSpPr>
            <a:spLocks noGrp="1"/>
          </p:cNvSpPr>
          <p:nvPr>
            <p:ph type="title"/>
          </p:nvPr>
        </p:nvSpPr>
        <p:spPr/>
        <p:txBody>
          <a:bodyPr/>
          <a:lstStyle/>
          <a:p>
            <a:r>
              <a:rPr lang="en-US" dirty="0"/>
              <a:t>Dispersion/Variation Measures</a:t>
            </a:r>
          </a:p>
        </p:txBody>
      </p:sp>
      <p:sp>
        <p:nvSpPr>
          <p:cNvPr id="3" name="Content Placeholder 2">
            <a:extLst>
              <a:ext uri="{FF2B5EF4-FFF2-40B4-BE49-F238E27FC236}">
                <a16:creationId xmlns:a16="http://schemas.microsoft.com/office/drawing/2014/main" id="{12A1292A-AE89-412E-8B84-31291F379614}"/>
              </a:ext>
            </a:extLst>
          </p:cNvPr>
          <p:cNvSpPr>
            <a:spLocks noGrp="1"/>
          </p:cNvSpPr>
          <p:nvPr>
            <p:ph idx="1"/>
          </p:nvPr>
        </p:nvSpPr>
        <p:spPr/>
        <p:txBody>
          <a:bodyPr/>
          <a:lstStyle/>
          <a:p>
            <a:r>
              <a:rPr lang="en-US" dirty="0"/>
              <a:t>Range, Variance, Standard Deviation</a:t>
            </a:r>
          </a:p>
          <a:p>
            <a:r>
              <a:rPr lang="en-US" dirty="0"/>
              <a:t>Identifies the spread of scores by stating intervals</a:t>
            </a:r>
          </a:p>
          <a:p>
            <a:r>
              <a:rPr lang="en-US" dirty="0"/>
              <a:t>Range = High/Low points</a:t>
            </a:r>
          </a:p>
          <a:p>
            <a:r>
              <a:rPr lang="en-US" dirty="0"/>
              <a:t>Variance or Standard Deviation = difference between observed score and mean</a:t>
            </a:r>
          </a:p>
          <a:p>
            <a:r>
              <a:rPr lang="en-US" dirty="0"/>
              <a:t>Use this when you want to show how "spread out" the data are. It is helpful to know when your data are so spread out that it affects the mean</a:t>
            </a:r>
          </a:p>
          <a:p>
            <a:endParaRPr lang="en-US" dirty="0"/>
          </a:p>
        </p:txBody>
      </p:sp>
    </p:spTree>
    <p:extLst>
      <p:ext uri="{BB962C8B-B14F-4D97-AF65-F5344CB8AC3E}">
        <p14:creationId xmlns:p14="http://schemas.microsoft.com/office/powerpoint/2010/main" val="16333379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76102-116D-42A2-9890-7FBDFA31CE98}"/>
              </a:ext>
            </a:extLst>
          </p:cNvPr>
          <p:cNvSpPr>
            <a:spLocks noGrp="1"/>
          </p:cNvSpPr>
          <p:nvPr>
            <p:ph type="title"/>
          </p:nvPr>
        </p:nvSpPr>
        <p:spPr/>
        <p:txBody>
          <a:bodyPr/>
          <a:lstStyle/>
          <a:p>
            <a:r>
              <a:rPr lang="en-US" dirty="0"/>
              <a:t>Position Measures</a:t>
            </a:r>
          </a:p>
        </p:txBody>
      </p:sp>
      <p:sp>
        <p:nvSpPr>
          <p:cNvPr id="3" name="Content Placeholder 2">
            <a:extLst>
              <a:ext uri="{FF2B5EF4-FFF2-40B4-BE49-F238E27FC236}">
                <a16:creationId xmlns:a16="http://schemas.microsoft.com/office/drawing/2014/main" id="{C080E1CC-C0C1-4017-AFF5-27B7FF2E2D1A}"/>
              </a:ext>
            </a:extLst>
          </p:cNvPr>
          <p:cNvSpPr>
            <a:spLocks noGrp="1"/>
          </p:cNvSpPr>
          <p:nvPr>
            <p:ph idx="1"/>
          </p:nvPr>
        </p:nvSpPr>
        <p:spPr/>
        <p:txBody>
          <a:bodyPr/>
          <a:lstStyle/>
          <a:p>
            <a:r>
              <a:rPr lang="en-US" dirty="0"/>
              <a:t>Percentile Ranks, Quartile Ranks</a:t>
            </a:r>
          </a:p>
          <a:p>
            <a:r>
              <a:rPr lang="en-US" dirty="0"/>
              <a:t>Describes how scores fall in relation to one another </a:t>
            </a:r>
          </a:p>
          <a:p>
            <a:r>
              <a:rPr lang="en-US" dirty="0"/>
              <a:t>Relies on standardized scores</a:t>
            </a:r>
          </a:p>
          <a:p>
            <a:r>
              <a:rPr lang="en-US" dirty="0"/>
              <a:t>Use this when you need to compare scores to a normalized score (e.g., a national norm)</a:t>
            </a:r>
          </a:p>
        </p:txBody>
      </p:sp>
    </p:spTree>
    <p:extLst>
      <p:ext uri="{BB962C8B-B14F-4D97-AF65-F5344CB8AC3E}">
        <p14:creationId xmlns:p14="http://schemas.microsoft.com/office/powerpoint/2010/main" val="10380385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C940A-6418-40E0-9FA5-F82A5CE4B16B}"/>
              </a:ext>
            </a:extLst>
          </p:cNvPr>
          <p:cNvSpPr>
            <a:spLocks noGrp="1"/>
          </p:cNvSpPr>
          <p:nvPr>
            <p:ph type="title"/>
          </p:nvPr>
        </p:nvSpPr>
        <p:spPr/>
        <p:txBody>
          <a:bodyPr/>
          <a:lstStyle/>
          <a:p>
            <a:r>
              <a:rPr lang="en-US" dirty="0"/>
              <a:t>Inferential Statistics</a:t>
            </a:r>
          </a:p>
        </p:txBody>
      </p:sp>
      <p:sp>
        <p:nvSpPr>
          <p:cNvPr id="3" name="Content Placeholder 2">
            <a:extLst>
              <a:ext uri="{FF2B5EF4-FFF2-40B4-BE49-F238E27FC236}">
                <a16:creationId xmlns:a16="http://schemas.microsoft.com/office/drawing/2014/main" id="{E574171D-C299-4FAF-A814-41C780570907}"/>
              </a:ext>
            </a:extLst>
          </p:cNvPr>
          <p:cNvSpPr>
            <a:spLocks noGrp="1"/>
          </p:cNvSpPr>
          <p:nvPr>
            <p:ph idx="1"/>
          </p:nvPr>
        </p:nvSpPr>
        <p:spPr/>
        <p:txBody>
          <a:bodyPr/>
          <a:lstStyle/>
          <a:p>
            <a:r>
              <a:rPr lang="en-US" dirty="0"/>
              <a:t>Any statistical inference requires some assumptions</a:t>
            </a:r>
          </a:p>
          <a:p>
            <a:r>
              <a:rPr lang="en-US" dirty="0"/>
              <a:t>A statistical model is a set of assumptions concerning the generation of the observed data and similar data</a:t>
            </a:r>
          </a:p>
          <a:p>
            <a:r>
              <a:rPr lang="en-US" dirty="0"/>
              <a:t>Descriptions of statistical models usually emphasize the role of population quantities of interest, about which we wish to draw inference</a:t>
            </a:r>
          </a:p>
          <a:p>
            <a:r>
              <a:rPr lang="en-US" dirty="0"/>
              <a:t>Descriptive statistics are typically used as a preliminary step before more formal inferences are drawn</a:t>
            </a:r>
          </a:p>
        </p:txBody>
      </p:sp>
    </p:spTree>
    <p:extLst>
      <p:ext uri="{BB962C8B-B14F-4D97-AF65-F5344CB8AC3E}">
        <p14:creationId xmlns:p14="http://schemas.microsoft.com/office/powerpoint/2010/main" val="20027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F8673-008E-426B-B6F9-DD9544EAB853}"/>
              </a:ext>
            </a:extLst>
          </p:cNvPr>
          <p:cNvSpPr>
            <a:spLocks noGrp="1"/>
          </p:cNvSpPr>
          <p:nvPr>
            <p:ph type="title"/>
          </p:nvPr>
        </p:nvSpPr>
        <p:spPr/>
        <p:txBody>
          <a:bodyPr/>
          <a:lstStyle/>
          <a:p>
            <a:r>
              <a:rPr lang="en-US" dirty="0"/>
              <a:t>Three Levels of Modeling Assumptions</a:t>
            </a:r>
          </a:p>
        </p:txBody>
      </p:sp>
      <p:sp>
        <p:nvSpPr>
          <p:cNvPr id="3" name="Content Placeholder 2">
            <a:extLst>
              <a:ext uri="{FF2B5EF4-FFF2-40B4-BE49-F238E27FC236}">
                <a16:creationId xmlns:a16="http://schemas.microsoft.com/office/drawing/2014/main" id="{603D4CFA-5916-411C-A2F8-72B96896C99F}"/>
              </a:ext>
            </a:extLst>
          </p:cNvPr>
          <p:cNvSpPr>
            <a:spLocks noGrp="1"/>
          </p:cNvSpPr>
          <p:nvPr>
            <p:ph idx="1"/>
          </p:nvPr>
        </p:nvSpPr>
        <p:spPr/>
        <p:txBody>
          <a:bodyPr/>
          <a:lstStyle/>
          <a:p>
            <a:r>
              <a:rPr lang="en-US" dirty="0"/>
              <a:t>Fully Parametric</a:t>
            </a:r>
          </a:p>
          <a:p>
            <a:r>
              <a:rPr lang="en-US" dirty="0"/>
              <a:t>Non-parametric</a:t>
            </a:r>
          </a:p>
          <a:p>
            <a:r>
              <a:rPr lang="en-US" dirty="0"/>
              <a:t>Semi-parametric</a:t>
            </a:r>
          </a:p>
        </p:txBody>
      </p:sp>
    </p:spTree>
    <p:extLst>
      <p:ext uri="{BB962C8B-B14F-4D97-AF65-F5344CB8AC3E}">
        <p14:creationId xmlns:p14="http://schemas.microsoft.com/office/powerpoint/2010/main" val="15176446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EAA84-5142-4EEC-823F-722F3834012F}"/>
              </a:ext>
            </a:extLst>
          </p:cNvPr>
          <p:cNvSpPr>
            <a:spLocks noGrp="1"/>
          </p:cNvSpPr>
          <p:nvPr>
            <p:ph type="title"/>
          </p:nvPr>
        </p:nvSpPr>
        <p:spPr/>
        <p:txBody>
          <a:bodyPr/>
          <a:lstStyle/>
          <a:p>
            <a:r>
              <a:rPr lang="en-US" dirty="0"/>
              <a:t>Fully Parametric</a:t>
            </a:r>
          </a:p>
        </p:txBody>
      </p:sp>
      <p:sp>
        <p:nvSpPr>
          <p:cNvPr id="3" name="Content Placeholder 2">
            <a:extLst>
              <a:ext uri="{FF2B5EF4-FFF2-40B4-BE49-F238E27FC236}">
                <a16:creationId xmlns:a16="http://schemas.microsoft.com/office/drawing/2014/main" id="{58F55F76-5B29-4054-9004-8A17FBCAB7B6}"/>
              </a:ext>
            </a:extLst>
          </p:cNvPr>
          <p:cNvSpPr>
            <a:spLocks noGrp="1"/>
          </p:cNvSpPr>
          <p:nvPr>
            <p:ph idx="1"/>
          </p:nvPr>
        </p:nvSpPr>
        <p:spPr/>
        <p:txBody>
          <a:bodyPr/>
          <a:lstStyle/>
          <a:p>
            <a:r>
              <a:rPr lang="en-US" dirty="0"/>
              <a:t>The probability distributions describing the data-generation process are assumed to be fully described by a family of probability distributions involving only a finite number of unknown parameters </a:t>
            </a:r>
          </a:p>
          <a:p>
            <a:r>
              <a:rPr lang="en-US" dirty="0"/>
              <a:t>For example, one may assume that the distribution of population values is truly Normal, with unknown mean and variance, and that datasets are generated by simple random sampling</a:t>
            </a:r>
          </a:p>
          <a:p>
            <a:r>
              <a:rPr lang="en-US" dirty="0"/>
              <a:t>The family of generalized linear models is a widely used and flexible class of parametric models</a:t>
            </a:r>
          </a:p>
        </p:txBody>
      </p:sp>
    </p:spTree>
    <p:extLst>
      <p:ext uri="{BB962C8B-B14F-4D97-AF65-F5344CB8AC3E}">
        <p14:creationId xmlns:p14="http://schemas.microsoft.com/office/powerpoint/2010/main" val="402173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B202A-748B-4A0C-82FB-EF9103F30481}"/>
              </a:ext>
            </a:extLst>
          </p:cNvPr>
          <p:cNvSpPr>
            <a:spLocks noGrp="1"/>
          </p:cNvSpPr>
          <p:nvPr>
            <p:ph type="title"/>
          </p:nvPr>
        </p:nvSpPr>
        <p:spPr/>
        <p:txBody>
          <a:bodyPr/>
          <a:lstStyle/>
          <a:p>
            <a:r>
              <a:rPr lang="en-US" dirty="0"/>
              <a:t>Non-Parametric</a:t>
            </a:r>
          </a:p>
        </p:txBody>
      </p:sp>
      <p:sp>
        <p:nvSpPr>
          <p:cNvPr id="3" name="Content Placeholder 2">
            <a:extLst>
              <a:ext uri="{FF2B5EF4-FFF2-40B4-BE49-F238E27FC236}">
                <a16:creationId xmlns:a16="http://schemas.microsoft.com/office/drawing/2014/main" id="{22AA7EAB-5B4A-4813-9DD5-5AD44258B53B}"/>
              </a:ext>
            </a:extLst>
          </p:cNvPr>
          <p:cNvSpPr>
            <a:spLocks noGrp="1"/>
          </p:cNvSpPr>
          <p:nvPr>
            <p:ph idx="1"/>
          </p:nvPr>
        </p:nvSpPr>
        <p:spPr/>
        <p:txBody>
          <a:bodyPr/>
          <a:lstStyle/>
          <a:p>
            <a:r>
              <a:rPr lang="en-US" dirty="0"/>
              <a:t>The assumptions made about the process generating the data are much less than in parametric statistics and may be minimal</a:t>
            </a:r>
          </a:p>
          <a:p>
            <a:r>
              <a:rPr lang="en-US" dirty="0"/>
              <a:t>For example, every continuous probability distribution has a median, which may be estimated using the sample median or the Hodges–Lehmann–Sen estimator which has good properties when the data arise from simple random sampling</a:t>
            </a:r>
          </a:p>
        </p:txBody>
      </p:sp>
    </p:spTree>
    <p:extLst>
      <p:ext uri="{BB962C8B-B14F-4D97-AF65-F5344CB8AC3E}">
        <p14:creationId xmlns:p14="http://schemas.microsoft.com/office/powerpoint/2010/main" val="8763058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E9C4D-CD0A-45E7-817C-5919716A4420}"/>
              </a:ext>
            </a:extLst>
          </p:cNvPr>
          <p:cNvSpPr>
            <a:spLocks noGrp="1"/>
          </p:cNvSpPr>
          <p:nvPr>
            <p:ph type="title"/>
          </p:nvPr>
        </p:nvSpPr>
        <p:spPr/>
        <p:txBody>
          <a:bodyPr/>
          <a:lstStyle/>
          <a:p>
            <a:r>
              <a:rPr lang="en-US" dirty="0"/>
              <a:t>Semi-Parametric</a:t>
            </a:r>
          </a:p>
        </p:txBody>
      </p:sp>
      <p:sp>
        <p:nvSpPr>
          <p:cNvPr id="3" name="Content Placeholder 2">
            <a:extLst>
              <a:ext uri="{FF2B5EF4-FFF2-40B4-BE49-F238E27FC236}">
                <a16:creationId xmlns:a16="http://schemas.microsoft.com/office/drawing/2014/main" id="{C3B42B2F-61BB-4000-93DF-823F2D68C8B1}"/>
              </a:ext>
            </a:extLst>
          </p:cNvPr>
          <p:cNvSpPr>
            <a:spLocks noGrp="1"/>
          </p:cNvSpPr>
          <p:nvPr>
            <p:ph idx="1"/>
          </p:nvPr>
        </p:nvSpPr>
        <p:spPr/>
        <p:txBody>
          <a:bodyPr>
            <a:normAutofit fontScale="92500" lnSpcReduction="10000"/>
          </a:bodyPr>
          <a:lstStyle/>
          <a:p>
            <a:r>
              <a:rPr lang="en-US" dirty="0"/>
              <a:t>This term typically implies assumptions 'in between’ fully and non-parametric approaches</a:t>
            </a:r>
          </a:p>
          <a:p>
            <a:r>
              <a:rPr lang="en-US" dirty="0"/>
              <a:t>For example, one may assume that a population distribution has a finite mean</a:t>
            </a:r>
          </a:p>
          <a:p>
            <a:r>
              <a:rPr lang="en-US" dirty="0"/>
              <a:t>One may also assume that the mean response level in the population depends in a truly linear manner on some covariate (a parametric assumption), but one cannot make any parametric assumption describing the variance around that mean (i.e. about the presence or possible form of any heteroscedasticity). </a:t>
            </a:r>
          </a:p>
          <a:p>
            <a:r>
              <a:rPr lang="en-US" dirty="0"/>
              <a:t>Semi-parametric models can often be separated into 'structural' and 'random variation' components. </a:t>
            </a:r>
          </a:p>
          <a:p>
            <a:r>
              <a:rPr lang="en-US" dirty="0"/>
              <a:t>One component is treated parametrically and the other non-parametrically. </a:t>
            </a:r>
          </a:p>
          <a:p>
            <a:r>
              <a:rPr lang="en-US" dirty="0"/>
              <a:t>The Cox model is a set of semi-parametric assumptions</a:t>
            </a:r>
          </a:p>
        </p:txBody>
      </p:sp>
    </p:spTree>
    <p:extLst>
      <p:ext uri="{BB962C8B-B14F-4D97-AF65-F5344CB8AC3E}">
        <p14:creationId xmlns:p14="http://schemas.microsoft.com/office/powerpoint/2010/main" val="1172320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3E7A0-5F12-40AE-9B80-D0BB2C398265}"/>
              </a:ext>
            </a:extLst>
          </p:cNvPr>
          <p:cNvSpPr>
            <a:spLocks noGrp="1"/>
          </p:cNvSpPr>
          <p:nvPr>
            <p:ph type="title"/>
          </p:nvPr>
        </p:nvSpPr>
        <p:spPr/>
        <p:txBody>
          <a:bodyPr/>
          <a:lstStyle/>
          <a:p>
            <a:r>
              <a:rPr lang="en-US" dirty="0"/>
              <a:t>Inferential Tests – t-test</a:t>
            </a:r>
          </a:p>
        </p:txBody>
      </p:sp>
      <p:sp>
        <p:nvSpPr>
          <p:cNvPr id="3" name="Content Placeholder 2">
            <a:extLst>
              <a:ext uri="{FF2B5EF4-FFF2-40B4-BE49-F238E27FC236}">
                <a16:creationId xmlns:a16="http://schemas.microsoft.com/office/drawing/2014/main" id="{B5B45547-3F3F-49C9-939E-1349920570E7}"/>
              </a:ext>
            </a:extLst>
          </p:cNvPr>
          <p:cNvSpPr>
            <a:spLocks noGrp="1"/>
          </p:cNvSpPr>
          <p:nvPr>
            <p:ph idx="1"/>
          </p:nvPr>
        </p:nvSpPr>
        <p:spPr/>
        <p:txBody>
          <a:bodyPr/>
          <a:lstStyle/>
          <a:p>
            <a:r>
              <a:rPr lang="en-US" dirty="0"/>
              <a:t>Perhaps one of the simplest inferential tests is used when you want to compare the average performance of two groups on a single measure to see if there is a difference. </a:t>
            </a:r>
          </a:p>
          <a:p>
            <a:r>
              <a:rPr lang="en-US" dirty="0"/>
              <a:t>You might want to know whether eighth-grade boys and girls differ in math test scores or whether an experimental/intervention group differs on the outcome measure from a control group. </a:t>
            </a:r>
          </a:p>
          <a:p>
            <a:r>
              <a:rPr lang="en-US" dirty="0"/>
              <a:t>Whenever you wish to compare the average performance between two groups, you should consider the t-test for differences between groups</a:t>
            </a:r>
          </a:p>
        </p:txBody>
      </p:sp>
    </p:spTree>
    <p:extLst>
      <p:ext uri="{BB962C8B-B14F-4D97-AF65-F5344CB8AC3E}">
        <p14:creationId xmlns:p14="http://schemas.microsoft.com/office/powerpoint/2010/main" val="42068545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D9457-284B-4E86-BDA7-D807A547CDCC}"/>
              </a:ext>
            </a:extLst>
          </p:cNvPr>
          <p:cNvSpPr>
            <a:spLocks noGrp="1"/>
          </p:cNvSpPr>
          <p:nvPr>
            <p:ph type="title"/>
          </p:nvPr>
        </p:nvSpPr>
        <p:spPr/>
        <p:txBody>
          <a:bodyPr/>
          <a:lstStyle/>
          <a:p>
            <a:r>
              <a:rPr lang="en-US" dirty="0"/>
              <a:t>General Linear Model</a:t>
            </a:r>
          </a:p>
        </p:txBody>
      </p:sp>
      <p:sp>
        <p:nvSpPr>
          <p:cNvPr id="3" name="Content Placeholder 2">
            <a:extLst>
              <a:ext uri="{FF2B5EF4-FFF2-40B4-BE49-F238E27FC236}">
                <a16:creationId xmlns:a16="http://schemas.microsoft.com/office/drawing/2014/main" id="{5526771F-9415-4172-AF48-6B81DD003758}"/>
              </a:ext>
            </a:extLst>
          </p:cNvPr>
          <p:cNvSpPr>
            <a:spLocks noGrp="1"/>
          </p:cNvSpPr>
          <p:nvPr>
            <p:ph idx="1"/>
          </p:nvPr>
        </p:nvSpPr>
        <p:spPr>
          <a:xfrm>
            <a:off x="1154954" y="2395728"/>
            <a:ext cx="8825659" cy="3986784"/>
          </a:xfrm>
        </p:spPr>
        <p:txBody>
          <a:bodyPr>
            <a:normAutofit/>
          </a:bodyPr>
          <a:lstStyle/>
          <a:p>
            <a:r>
              <a:rPr lang="en-US" dirty="0"/>
              <a:t>Most of the major inferential statistics come from a general family of statistical models known as the General Linear Model </a:t>
            </a:r>
          </a:p>
          <a:p>
            <a:r>
              <a:rPr lang="en-US" dirty="0"/>
              <a:t>This includes the t-test, Analysis of Variance (ANOVA), Analysis of Covariance (ANCOVA), regression analysis, and many of the multivariate methods like factor analysis, multidimensional scaling, cluster analysis, discriminant function analysis, and so on</a:t>
            </a:r>
          </a:p>
          <a:p>
            <a:r>
              <a:rPr lang="en-US" dirty="0"/>
              <a:t>The  General Linear Model can be written:  y = b</a:t>
            </a:r>
            <a:r>
              <a:rPr lang="en-US" baseline="-25000" dirty="0"/>
              <a:t>0</a:t>
            </a:r>
            <a:r>
              <a:rPr lang="en-US" dirty="0"/>
              <a:t> + bx + e</a:t>
            </a:r>
          </a:p>
          <a:p>
            <a:pPr lvl="1"/>
            <a:r>
              <a:rPr lang="en-US" sz="1800" dirty="0"/>
              <a:t>Where… </a:t>
            </a:r>
          </a:p>
          <a:p>
            <a:pPr lvl="2"/>
            <a:r>
              <a:rPr lang="en-US" sz="1800" dirty="0"/>
              <a:t>y = a </a:t>
            </a:r>
            <a:r>
              <a:rPr lang="en-US" sz="1800" b="1" dirty="0"/>
              <a:t>set</a:t>
            </a:r>
            <a:r>
              <a:rPr lang="en-US" sz="1800" dirty="0"/>
              <a:t> of outcome variables</a:t>
            </a:r>
            <a:br>
              <a:rPr lang="en-US" sz="1800" dirty="0"/>
            </a:br>
            <a:r>
              <a:rPr lang="en-US" sz="1800" dirty="0"/>
              <a:t>x = a </a:t>
            </a:r>
            <a:r>
              <a:rPr lang="en-US" sz="1800" b="1" dirty="0"/>
              <a:t>set</a:t>
            </a:r>
            <a:r>
              <a:rPr lang="en-US" sz="1800" dirty="0"/>
              <a:t> of pre-program variables or covariates</a:t>
            </a:r>
            <a:br>
              <a:rPr lang="en-US" sz="1800" dirty="0"/>
            </a:br>
            <a:r>
              <a:rPr lang="en-US" sz="1800" dirty="0"/>
              <a:t>b</a:t>
            </a:r>
            <a:r>
              <a:rPr lang="en-US" sz="1800" baseline="-25000" dirty="0"/>
              <a:t>0</a:t>
            </a:r>
            <a:r>
              <a:rPr lang="en-US" sz="1800" dirty="0"/>
              <a:t> = the </a:t>
            </a:r>
            <a:r>
              <a:rPr lang="en-US" sz="1800" b="1" dirty="0"/>
              <a:t>set</a:t>
            </a:r>
            <a:r>
              <a:rPr lang="en-US" sz="1800" dirty="0"/>
              <a:t> of intercepts (value of each y when each x=0)</a:t>
            </a:r>
            <a:br>
              <a:rPr lang="en-US" sz="1800" dirty="0"/>
            </a:br>
            <a:r>
              <a:rPr lang="en-US" sz="1800" dirty="0"/>
              <a:t>b = a </a:t>
            </a:r>
            <a:r>
              <a:rPr lang="en-US" sz="1800" b="1" dirty="0"/>
              <a:t>set</a:t>
            </a:r>
            <a:r>
              <a:rPr lang="en-US" sz="1800" dirty="0"/>
              <a:t> of coefficients, one each for each x</a:t>
            </a:r>
          </a:p>
        </p:txBody>
      </p:sp>
    </p:spTree>
    <p:extLst>
      <p:ext uri="{BB962C8B-B14F-4D97-AF65-F5344CB8AC3E}">
        <p14:creationId xmlns:p14="http://schemas.microsoft.com/office/powerpoint/2010/main" val="14003382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3D578-03C4-4957-9657-537A39629D6B}"/>
              </a:ext>
            </a:extLst>
          </p:cNvPr>
          <p:cNvSpPr>
            <a:spLocks noGrp="1"/>
          </p:cNvSpPr>
          <p:nvPr>
            <p:ph type="title"/>
          </p:nvPr>
        </p:nvSpPr>
        <p:spPr/>
        <p:txBody>
          <a:bodyPr/>
          <a:lstStyle/>
          <a:p>
            <a:r>
              <a:rPr lang="en-US" dirty="0"/>
              <a:t>Goals and Objectives</a:t>
            </a:r>
          </a:p>
        </p:txBody>
      </p:sp>
      <p:sp>
        <p:nvSpPr>
          <p:cNvPr id="3" name="Content Placeholder 2">
            <a:extLst>
              <a:ext uri="{FF2B5EF4-FFF2-40B4-BE49-F238E27FC236}">
                <a16:creationId xmlns:a16="http://schemas.microsoft.com/office/drawing/2014/main" id="{4337C5AD-145E-4D8F-B97D-B57196A029D4}"/>
              </a:ext>
            </a:extLst>
          </p:cNvPr>
          <p:cNvSpPr>
            <a:spLocks noGrp="1"/>
          </p:cNvSpPr>
          <p:nvPr>
            <p:ph idx="1"/>
          </p:nvPr>
        </p:nvSpPr>
        <p:spPr/>
        <p:txBody>
          <a:bodyPr/>
          <a:lstStyle/>
          <a:p>
            <a:r>
              <a:rPr lang="en-US" dirty="0"/>
              <a:t>Define Descriptive and Inferential Statistics</a:t>
            </a:r>
          </a:p>
          <a:p>
            <a:r>
              <a:rPr lang="en-US" dirty="0"/>
              <a:t>Provide detail and uses of both</a:t>
            </a:r>
          </a:p>
          <a:p>
            <a:r>
              <a:rPr lang="en-US" dirty="0"/>
              <a:t>Discuss the differences and their uses in CI</a:t>
            </a:r>
          </a:p>
          <a:p>
            <a:r>
              <a:rPr lang="en-US" dirty="0"/>
              <a:t>Define Interoperability</a:t>
            </a:r>
          </a:p>
          <a:p>
            <a:r>
              <a:rPr lang="en-US" dirty="0"/>
              <a:t>Discuss the types of interoperability and standards</a:t>
            </a:r>
          </a:p>
          <a:p>
            <a:r>
              <a:rPr lang="en-US" dirty="0"/>
              <a:t>Review the ONC Roadmap on Interoperability</a:t>
            </a:r>
          </a:p>
        </p:txBody>
      </p:sp>
    </p:spTree>
    <p:extLst>
      <p:ext uri="{BB962C8B-B14F-4D97-AF65-F5344CB8AC3E}">
        <p14:creationId xmlns:p14="http://schemas.microsoft.com/office/powerpoint/2010/main" val="21713702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2747D-701E-4122-AD8F-48AB317DA0A7}"/>
              </a:ext>
            </a:extLst>
          </p:cNvPr>
          <p:cNvSpPr>
            <a:spLocks noGrp="1"/>
          </p:cNvSpPr>
          <p:nvPr>
            <p:ph type="title"/>
          </p:nvPr>
        </p:nvSpPr>
        <p:spPr/>
        <p:txBody>
          <a:bodyPr/>
          <a:lstStyle/>
          <a:p>
            <a:r>
              <a:rPr lang="en-US" dirty="0"/>
              <a:t>Dummy Variable</a:t>
            </a:r>
          </a:p>
        </p:txBody>
      </p:sp>
      <p:sp>
        <p:nvSpPr>
          <p:cNvPr id="3" name="Content Placeholder 2">
            <a:extLst>
              <a:ext uri="{FF2B5EF4-FFF2-40B4-BE49-F238E27FC236}">
                <a16:creationId xmlns:a16="http://schemas.microsoft.com/office/drawing/2014/main" id="{2643130E-E55F-4E6D-B3D0-2A78C4C97A76}"/>
              </a:ext>
            </a:extLst>
          </p:cNvPr>
          <p:cNvSpPr>
            <a:spLocks noGrp="1"/>
          </p:cNvSpPr>
          <p:nvPr>
            <p:ph idx="1"/>
          </p:nvPr>
        </p:nvSpPr>
        <p:spPr/>
        <p:txBody>
          <a:bodyPr/>
          <a:lstStyle/>
          <a:p>
            <a:r>
              <a:rPr lang="en-US" dirty="0"/>
              <a:t>One of the keys to understanding how groups are compared is embodied in the notion of the "dummy" variable</a:t>
            </a:r>
          </a:p>
          <a:p>
            <a:r>
              <a:rPr lang="en-US" dirty="0"/>
              <a:t>Essentially a dummy variable is one that uses discrete numbers, usually 0 and 1, to represent different groups in your study. </a:t>
            </a:r>
          </a:p>
          <a:p>
            <a:r>
              <a:rPr lang="en-US" dirty="0"/>
              <a:t>Dummy variables are a simple idea that enable some pretty complicated things to happen</a:t>
            </a:r>
          </a:p>
        </p:txBody>
      </p:sp>
    </p:spTree>
    <p:extLst>
      <p:ext uri="{BB962C8B-B14F-4D97-AF65-F5344CB8AC3E}">
        <p14:creationId xmlns:p14="http://schemas.microsoft.com/office/powerpoint/2010/main" val="2085765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F801C-7AA3-4A66-9E22-06D71C01D6C3}"/>
              </a:ext>
            </a:extLst>
          </p:cNvPr>
          <p:cNvSpPr>
            <a:spLocks noGrp="1"/>
          </p:cNvSpPr>
          <p:nvPr>
            <p:ph type="title"/>
          </p:nvPr>
        </p:nvSpPr>
        <p:spPr/>
        <p:txBody>
          <a:bodyPr/>
          <a:lstStyle/>
          <a:p>
            <a:r>
              <a:rPr lang="en-US" dirty="0"/>
              <a:t>Research Designs</a:t>
            </a:r>
          </a:p>
        </p:txBody>
      </p:sp>
      <p:sp>
        <p:nvSpPr>
          <p:cNvPr id="3" name="Content Placeholder 2">
            <a:extLst>
              <a:ext uri="{FF2B5EF4-FFF2-40B4-BE49-F238E27FC236}">
                <a16:creationId xmlns:a16="http://schemas.microsoft.com/office/drawing/2014/main" id="{35EB304D-8D03-42B3-A55D-8A7937C2B7E7}"/>
              </a:ext>
            </a:extLst>
          </p:cNvPr>
          <p:cNvSpPr>
            <a:spLocks noGrp="1"/>
          </p:cNvSpPr>
          <p:nvPr>
            <p:ph idx="1"/>
          </p:nvPr>
        </p:nvSpPr>
        <p:spPr/>
        <p:txBody>
          <a:bodyPr>
            <a:normAutofit/>
          </a:bodyPr>
          <a:lstStyle/>
          <a:p>
            <a:r>
              <a:rPr lang="en-US" dirty="0"/>
              <a:t>One of the most important analyses in program outcome evaluations involves comparing the program and non-program group on the outcome variable or variables</a:t>
            </a:r>
          </a:p>
          <a:p>
            <a:r>
              <a:rPr lang="en-US" dirty="0"/>
              <a:t>Research designs are divided into two major types: Experimental and Quasi-experimental</a:t>
            </a:r>
          </a:p>
          <a:p>
            <a:r>
              <a:rPr lang="en-US" dirty="0"/>
              <a:t>Quasi-experimental designs differ from the experimental ones in that they don't use random assignment to place units (e.g., people) into program groups</a:t>
            </a:r>
          </a:p>
          <a:p>
            <a:r>
              <a:rPr lang="en-US" dirty="0"/>
              <a:t>The lack of random assignment in these quasi-experimental designs tends to complicate their analysis considerably</a:t>
            </a:r>
          </a:p>
        </p:txBody>
      </p:sp>
    </p:spTree>
    <p:extLst>
      <p:ext uri="{BB962C8B-B14F-4D97-AF65-F5344CB8AC3E}">
        <p14:creationId xmlns:p14="http://schemas.microsoft.com/office/powerpoint/2010/main" val="18058710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79A99B-25AF-46A9-AFA3-591A45E15295}"/>
              </a:ext>
            </a:extLst>
          </p:cNvPr>
          <p:cNvSpPr>
            <a:spLocks noGrp="1"/>
          </p:cNvSpPr>
          <p:nvPr>
            <p:ph type="title"/>
          </p:nvPr>
        </p:nvSpPr>
        <p:spPr/>
        <p:txBody>
          <a:bodyPr/>
          <a:lstStyle/>
          <a:p>
            <a:r>
              <a:rPr lang="en-US" dirty="0"/>
              <a:t>Interoperability</a:t>
            </a:r>
          </a:p>
        </p:txBody>
      </p:sp>
      <p:pic>
        <p:nvPicPr>
          <p:cNvPr id="7" name="Picture 6" descr="A close up of a logo&#10;&#10;Description generated with high confidence">
            <a:extLst>
              <a:ext uri="{FF2B5EF4-FFF2-40B4-BE49-F238E27FC236}">
                <a16:creationId xmlns:a16="http://schemas.microsoft.com/office/drawing/2014/main" id="{17E8DA14-69FE-4797-A58E-8ABF02CD4C7B}"/>
              </a:ext>
            </a:extLst>
          </p:cNvPr>
          <p:cNvPicPr>
            <a:picLocks noChangeAspect="1"/>
          </p:cNvPicPr>
          <p:nvPr/>
        </p:nvPicPr>
        <p:blipFill>
          <a:blip r:embed="rId2"/>
          <a:stretch>
            <a:fillRect/>
          </a:stretch>
        </p:blipFill>
        <p:spPr>
          <a:xfrm>
            <a:off x="7062386" y="1303248"/>
            <a:ext cx="4226607" cy="458586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439741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C57F2-A920-482E-8159-B60842837954}"/>
              </a:ext>
            </a:extLst>
          </p:cNvPr>
          <p:cNvSpPr>
            <a:spLocks noGrp="1"/>
          </p:cNvSpPr>
          <p:nvPr>
            <p:ph type="title"/>
          </p:nvPr>
        </p:nvSpPr>
        <p:spPr/>
        <p:txBody>
          <a:bodyPr/>
          <a:lstStyle/>
          <a:p>
            <a:r>
              <a:rPr lang="en-US" dirty="0"/>
              <a:t>Definition of Interoperability</a:t>
            </a:r>
          </a:p>
        </p:txBody>
      </p:sp>
      <p:sp>
        <p:nvSpPr>
          <p:cNvPr id="3" name="Content Placeholder 2">
            <a:extLst>
              <a:ext uri="{FF2B5EF4-FFF2-40B4-BE49-F238E27FC236}">
                <a16:creationId xmlns:a16="http://schemas.microsoft.com/office/drawing/2014/main" id="{13ECED23-7855-4B89-BB54-3D6E14E25B9A}"/>
              </a:ext>
            </a:extLst>
          </p:cNvPr>
          <p:cNvSpPr>
            <a:spLocks noGrp="1"/>
          </p:cNvSpPr>
          <p:nvPr>
            <p:ph idx="1"/>
          </p:nvPr>
        </p:nvSpPr>
        <p:spPr/>
        <p:txBody>
          <a:bodyPr>
            <a:normAutofit/>
          </a:bodyPr>
          <a:lstStyle/>
          <a:p>
            <a:endParaRPr lang="en-US" dirty="0"/>
          </a:p>
          <a:p>
            <a:r>
              <a:rPr lang="en-US" dirty="0"/>
              <a:t> The ability of different information technology systems and software applications to communicate, exchange data, and use the information that has been exchanged</a:t>
            </a:r>
          </a:p>
          <a:p>
            <a:r>
              <a:rPr lang="en-US" dirty="0"/>
              <a:t>Data exchange schema and standards should permit data to be shared across clinicians, lab, hospital, pharmacy, and patient regardless of the application or application vendor</a:t>
            </a:r>
          </a:p>
          <a:p>
            <a:r>
              <a:rPr lang="en-US" dirty="0"/>
              <a:t>Ability of health information systems to work together within and across organizational boundaries in order to advance the health status of, and the effective delivery of healthcare for, individuals and communities</a:t>
            </a:r>
          </a:p>
        </p:txBody>
      </p:sp>
    </p:spTree>
    <p:extLst>
      <p:ext uri="{BB962C8B-B14F-4D97-AF65-F5344CB8AC3E}">
        <p14:creationId xmlns:p14="http://schemas.microsoft.com/office/powerpoint/2010/main" val="26515245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2F503-98C0-4132-9E58-FD061705B1B5}"/>
              </a:ext>
            </a:extLst>
          </p:cNvPr>
          <p:cNvSpPr>
            <a:spLocks noGrp="1"/>
          </p:cNvSpPr>
          <p:nvPr>
            <p:ph type="title"/>
          </p:nvPr>
        </p:nvSpPr>
        <p:spPr/>
        <p:txBody>
          <a:bodyPr/>
          <a:lstStyle/>
          <a:p>
            <a:r>
              <a:rPr lang="en-US" dirty="0"/>
              <a:t>Benefits of Interoperability             </a:t>
            </a:r>
            <a:r>
              <a:rPr lang="en-US" sz="2800" dirty="0"/>
              <a:t>1 of 2</a:t>
            </a:r>
            <a:endParaRPr lang="en-US" dirty="0"/>
          </a:p>
        </p:txBody>
      </p:sp>
      <p:sp>
        <p:nvSpPr>
          <p:cNvPr id="3" name="Content Placeholder 2">
            <a:extLst>
              <a:ext uri="{FF2B5EF4-FFF2-40B4-BE49-F238E27FC236}">
                <a16:creationId xmlns:a16="http://schemas.microsoft.com/office/drawing/2014/main" id="{D9DDF4F6-9508-45DA-B32B-59D30641ED5A}"/>
              </a:ext>
            </a:extLst>
          </p:cNvPr>
          <p:cNvSpPr>
            <a:spLocks noGrp="1"/>
          </p:cNvSpPr>
          <p:nvPr>
            <p:ph idx="1"/>
          </p:nvPr>
        </p:nvSpPr>
        <p:spPr/>
        <p:txBody>
          <a:bodyPr>
            <a:normAutofit/>
          </a:bodyPr>
          <a:lstStyle/>
          <a:p>
            <a:r>
              <a:rPr lang="en-US" dirty="0"/>
              <a:t>Individuals can benefit from enhanced quality and safety of treatments received, delivery of healthcare when and where it is required and integrated care plans developed by providers across one or more organizations </a:t>
            </a:r>
          </a:p>
          <a:p>
            <a:r>
              <a:rPr lang="en-US" dirty="0"/>
              <a:t>The electronic transfer of prescriptions (ETP) can be enabled through interoperability of pharmacy systems with primary care information systems facilitating a reduction in the potential for harmful drug interactions and transcription errors, better clinical decision making leading to safer and higher quality care through timely access to selected health information about an individual if the ETP solution is linked to an electronic patient record </a:t>
            </a:r>
          </a:p>
        </p:txBody>
      </p:sp>
    </p:spTree>
    <p:extLst>
      <p:ext uri="{BB962C8B-B14F-4D97-AF65-F5344CB8AC3E}">
        <p14:creationId xmlns:p14="http://schemas.microsoft.com/office/powerpoint/2010/main" val="15594044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0AF87-48D9-4565-9396-B6868DC7038A}"/>
              </a:ext>
            </a:extLst>
          </p:cNvPr>
          <p:cNvSpPr>
            <a:spLocks noGrp="1"/>
          </p:cNvSpPr>
          <p:nvPr>
            <p:ph type="title"/>
          </p:nvPr>
        </p:nvSpPr>
        <p:spPr/>
        <p:txBody>
          <a:bodyPr/>
          <a:lstStyle/>
          <a:p>
            <a:r>
              <a:rPr lang="en-US" dirty="0"/>
              <a:t>Benefits of Interoperability             </a:t>
            </a:r>
            <a:r>
              <a:rPr lang="en-US" sz="2800" dirty="0"/>
              <a:t>2 of 2</a:t>
            </a:r>
            <a:endParaRPr lang="en-US" dirty="0"/>
          </a:p>
        </p:txBody>
      </p:sp>
      <p:sp>
        <p:nvSpPr>
          <p:cNvPr id="3" name="Content Placeholder 2">
            <a:extLst>
              <a:ext uri="{FF2B5EF4-FFF2-40B4-BE49-F238E27FC236}">
                <a16:creationId xmlns:a16="http://schemas.microsoft.com/office/drawing/2014/main" id="{BE2258C3-B756-4AFD-BC92-65A5C8DE824D}"/>
              </a:ext>
            </a:extLst>
          </p:cNvPr>
          <p:cNvSpPr>
            <a:spLocks noGrp="1"/>
          </p:cNvSpPr>
          <p:nvPr>
            <p:ph idx="1"/>
          </p:nvPr>
        </p:nvSpPr>
        <p:spPr/>
        <p:txBody>
          <a:bodyPr>
            <a:normAutofit/>
          </a:bodyPr>
          <a:lstStyle/>
          <a:p>
            <a:r>
              <a:rPr lang="en-US" dirty="0"/>
              <a:t>Healthcare professionals can potentially improve the quality and safety of the care they provide through strengthened coordination across the various points of care delivery </a:t>
            </a:r>
          </a:p>
          <a:p>
            <a:r>
              <a:rPr lang="en-US" dirty="0"/>
              <a:t>Individuals and healthcare professionals can benefit from efficiency gains due to a reduction in duplication of data entry, such as recording of the same demographic information at multiple locations </a:t>
            </a:r>
          </a:p>
          <a:p>
            <a:r>
              <a:rPr lang="en-US" dirty="0"/>
              <a:t>Payers can benefit from the potential cost savings resulting from the reduction in duplicate diagnostic testing, earlier disease diagnosis, a reduction in costs associated with adverse events and general improvements in outcomes for individuals </a:t>
            </a:r>
          </a:p>
        </p:txBody>
      </p:sp>
    </p:spTree>
    <p:extLst>
      <p:ext uri="{BB962C8B-B14F-4D97-AF65-F5344CB8AC3E}">
        <p14:creationId xmlns:p14="http://schemas.microsoft.com/office/powerpoint/2010/main" val="7054612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D5DE1-3025-42BC-8A15-F04C6839B728}"/>
              </a:ext>
            </a:extLst>
          </p:cNvPr>
          <p:cNvSpPr>
            <a:spLocks noGrp="1"/>
          </p:cNvSpPr>
          <p:nvPr>
            <p:ph type="title"/>
          </p:nvPr>
        </p:nvSpPr>
        <p:spPr/>
        <p:txBody>
          <a:bodyPr/>
          <a:lstStyle/>
          <a:p>
            <a:r>
              <a:rPr lang="en-US" dirty="0"/>
              <a:t>Challenges to Interoperability        </a:t>
            </a:r>
            <a:r>
              <a:rPr lang="en-US" sz="2800" dirty="0"/>
              <a:t>1 of 3</a:t>
            </a:r>
            <a:endParaRPr lang="en-US" dirty="0"/>
          </a:p>
        </p:txBody>
      </p:sp>
      <p:sp>
        <p:nvSpPr>
          <p:cNvPr id="3" name="Content Placeholder 2">
            <a:extLst>
              <a:ext uri="{FF2B5EF4-FFF2-40B4-BE49-F238E27FC236}">
                <a16:creationId xmlns:a16="http://schemas.microsoft.com/office/drawing/2014/main" id="{3930F3C7-6D31-4045-864E-DE4561B09CC0}"/>
              </a:ext>
            </a:extLst>
          </p:cNvPr>
          <p:cNvSpPr>
            <a:spLocks noGrp="1"/>
          </p:cNvSpPr>
          <p:nvPr>
            <p:ph idx="1"/>
          </p:nvPr>
        </p:nvSpPr>
        <p:spPr/>
        <p:txBody>
          <a:bodyPr/>
          <a:lstStyle/>
          <a:p>
            <a:r>
              <a:rPr lang="en-US" dirty="0"/>
              <a:t>One of the key challenges to the implementation of interoperability standards for health is the heterogeneity of health information systems </a:t>
            </a:r>
          </a:p>
          <a:p>
            <a:r>
              <a:rPr lang="en-US" dirty="0"/>
              <a:t>Most large hospitals will use many different Health IT systems from different suppliers, each supporting different functions </a:t>
            </a:r>
          </a:p>
          <a:p>
            <a:r>
              <a:rPr lang="en-US" dirty="0"/>
              <a:t>There is no single health information system that could facilitate all administrative, clinical, technical and laboratory requirements of a large healthcare organization</a:t>
            </a:r>
          </a:p>
          <a:p>
            <a:r>
              <a:rPr lang="en-US" dirty="0"/>
              <a:t>In such a fragmented environment, the requirement to achieve interoperability is critical and the need for interoperability standards becomes evident</a:t>
            </a:r>
          </a:p>
        </p:txBody>
      </p:sp>
    </p:spTree>
    <p:extLst>
      <p:ext uri="{BB962C8B-B14F-4D97-AF65-F5344CB8AC3E}">
        <p14:creationId xmlns:p14="http://schemas.microsoft.com/office/powerpoint/2010/main" val="1334287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998D7-8F8A-467B-9D9B-0711FA3A75C5}"/>
              </a:ext>
            </a:extLst>
          </p:cNvPr>
          <p:cNvSpPr>
            <a:spLocks noGrp="1"/>
          </p:cNvSpPr>
          <p:nvPr>
            <p:ph type="title"/>
          </p:nvPr>
        </p:nvSpPr>
        <p:spPr/>
        <p:txBody>
          <a:bodyPr/>
          <a:lstStyle/>
          <a:p>
            <a:r>
              <a:rPr lang="en-US" dirty="0"/>
              <a:t>Challenges to Interoperability        </a:t>
            </a:r>
            <a:r>
              <a:rPr lang="en-US" sz="2800" dirty="0"/>
              <a:t>2 of 3</a:t>
            </a:r>
            <a:endParaRPr lang="en-US" dirty="0"/>
          </a:p>
        </p:txBody>
      </p:sp>
      <p:sp>
        <p:nvSpPr>
          <p:cNvPr id="3" name="Content Placeholder 2">
            <a:extLst>
              <a:ext uri="{FF2B5EF4-FFF2-40B4-BE49-F238E27FC236}">
                <a16:creationId xmlns:a16="http://schemas.microsoft.com/office/drawing/2014/main" id="{C88C9D54-FD32-45FD-9988-A0F9EF54C1EE}"/>
              </a:ext>
            </a:extLst>
          </p:cNvPr>
          <p:cNvSpPr>
            <a:spLocks noGrp="1"/>
          </p:cNvSpPr>
          <p:nvPr>
            <p:ph idx="1"/>
          </p:nvPr>
        </p:nvSpPr>
        <p:spPr/>
        <p:txBody>
          <a:bodyPr/>
          <a:lstStyle/>
          <a:p>
            <a:r>
              <a:rPr lang="en-US" dirty="0"/>
              <a:t>Cultural change within the health sector is required to ensure independent healthcare organizations are willing to share health information beyond the confines of their own systems</a:t>
            </a:r>
          </a:p>
          <a:p>
            <a:r>
              <a:rPr lang="en-US" dirty="0"/>
              <a:t>Standardization removes an element of local autonomy for providers and the perception may exist that independent control of health information systems by providers is compromised</a:t>
            </a:r>
          </a:p>
          <a:p>
            <a:r>
              <a:rPr lang="en-US" dirty="0"/>
              <a:t>The changes required in business processes and operations at local level also act as a barrier to implementation as providers and local Health IT professionals must be educated about new processes and methods of recording health information with the introduction of standardized terminologies</a:t>
            </a:r>
          </a:p>
        </p:txBody>
      </p:sp>
    </p:spTree>
    <p:extLst>
      <p:ext uri="{BB962C8B-B14F-4D97-AF65-F5344CB8AC3E}">
        <p14:creationId xmlns:p14="http://schemas.microsoft.com/office/powerpoint/2010/main" val="12095313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81BB9-A457-4D64-9A8E-BF6ADDCF92CC}"/>
              </a:ext>
            </a:extLst>
          </p:cNvPr>
          <p:cNvSpPr>
            <a:spLocks noGrp="1"/>
          </p:cNvSpPr>
          <p:nvPr>
            <p:ph type="title"/>
          </p:nvPr>
        </p:nvSpPr>
        <p:spPr/>
        <p:txBody>
          <a:bodyPr/>
          <a:lstStyle/>
          <a:p>
            <a:r>
              <a:rPr lang="en-US" dirty="0"/>
              <a:t>Challenges to Interoperability        </a:t>
            </a:r>
            <a:r>
              <a:rPr lang="en-US" sz="2800" dirty="0"/>
              <a:t>3 of 3</a:t>
            </a:r>
            <a:endParaRPr lang="en-US" dirty="0"/>
          </a:p>
        </p:txBody>
      </p:sp>
      <p:sp>
        <p:nvSpPr>
          <p:cNvPr id="3" name="Content Placeholder 2">
            <a:extLst>
              <a:ext uri="{FF2B5EF4-FFF2-40B4-BE49-F238E27FC236}">
                <a16:creationId xmlns:a16="http://schemas.microsoft.com/office/drawing/2014/main" id="{6E1E2C5C-4F0D-485B-9552-E1481A365105}"/>
              </a:ext>
            </a:extLst>
          </p:cNvPr>
          <p:cNvSpPr>
            <a:spLocks noGrp="1"/>
          </p:cNvSpPr>
          <p:nvPr>
            <p:ph idx="1"/>
          </p:nvPr>
        </p:nvSpPr>
        <p:spPr/>
        <p:txBody>
          <a:bodyPr/>
          <a:lstStyle/>
          <a:p>
            <a:r>
              <a:rPr lang="en-US" dirty="0"/>
              <a:t>Although the benefits of interoperability in healthcare are considerable, they may be difficult to realize as the benefits are dispersed across a large number of stakeholders such as vendors, providers, policy makers and the individual</a:t>
            </a:r>
          </a:p>
          <a:p>
            <a:r>
              <a:rPr lang="en-US" dirty="0"/>
              <a:t>Some vendors use a lack of interoperability to their advantage as a customer retention strategy by building systems that can only interoperate with their own products</a:t>
            </a:r>
          </a:p>
          <a:p>
            <a:r>
              <a:rPr lang="en-US" dirty="0"/>
              <a:t>Investment is required in terms of standards-compliant systems development and implementation, and considerable effort is required in terms of change management in order to achieve interoperability </a:t>
            </a:r>
          </a:p>
        </p:txBody>
      </p:sp>
    </p:spTree>
    <p:extLst>
      <p:ext uri="{BB962C8B-B14F-4D97-AF65-F5344CB8AC3E}">
        <p14:creationId xmlns:p14="http://schemas.microsoft.com/office/powerpoint/2010/main" val="27248184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DEBAA-40D2-4968-B840-76B341FD0369}"/>
              </a:ext>
            </a:extLst>
          </p:cNvPr>
          <p:cNvSpPr>
            <a:spLocks noGrp="1"/>
          </p:cNvSpPr>
          <p:nvPr>
            <p:ph type="title"/>
          </p:nvPr>
        </p:nvSpPr>
        <p:spPr/>
        <p:txBody>
          <a:bodyPr/>
          <a:lstStyle/>
          <a:p>
            <a:r>
              <a:rPr lang="en-US" dirty="0"/>
              <a:t>Levels of Interoperability</a:t>
            </a:r>
          </a:p>
        </p:txBody>
      </p:sp>
      <p:sp>
        <p:nvSpPr>
          <p:cNvPr id="3" name="Content Placeholder 2">
            <a:extLst>
              <a:ext uri="{FF2B5EF4-FFF2-40B4-BE49-F238E27FC236}">
                <a16:creationId xmlns:a16="http://schemas.microsoft.com/office/drawing/2014/main" id="{F69C556A-FB58-41EB-9AD4-33CE391E6F96}"/>
              </a:ext>
            </a:extLst>
          </p:cNvPr>
          <p:cNvSpPr>
            <a:spLocks noGrp="1"/>
          </p:cNvSpPr>
          <p:nvPr>
            <p:ph idx="1"/>
          </p:nvPr>
        </p:nvSpPr>
        <p:spPr/>
        <p:txBody>
          <a:bodyPr/>
          <a:lstStyle/>
          <a:p>
            <a:r>
              <a:rPr lang="en-US" dirty="0"/>
              <a:t>Foundational</a:t>
            </a:r>
          </a:p>
          <a:p>
            <a:r>
              <a:rPr lang="en-US" dirty="0"/>
              <a:t>Structural</a:t>
            </a:r>
          </a:p>
          <a:p>
            <a:r>
              <a:rPr lang="en-US" dirty="0"/>
              <a:t>Semantic</a:t>
            </a:r>
          </a:p>
        </p:txBody>
      </p:sp>
    </p:spTree>
    <p:extLst>
      <p:ext uri="{BB962C8B-B14F-4D97-AF65-F5344CB8AC3E}">
        <p14:creationId xmlns:p14="http://schemas.microsoft.com/office/powerpoint/2010/main" val="2611236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0669A-9D29-4902-AED5-B6A2E0878044}"/>
              </a:ext>
            </a:extLst>
          </p:cNvPr>
          <p:cNvSpPr>
            <a:spLocks noGrp="1"/>
          </p:cNvSpPr>
          <p:nvPr>
            <p:ph type="title"/>
          </p:nvPr>
        </p:nvSpPr>
        <p:spPr>
          <a:xfrm>
            <a:off x="1154954" y="973669"/>
            <a:ext cx="9196054" cy="706964"/>
          </a:xfrm>
        </p:spPr>
        <p:txBody>
          <a:bodyPr/>
          <a:lstStyle/>
          <a:p>
            <a:r>
              <a:rPr lang="en-US" dirty="0"/>
              <a:t>Defining Two Types of Statistics       </a:t>
            </a:r>
            <a:r>
              <a:rPr lang="en-US" sz="2800" dirty="0"/>
              <a:t>1 of 2</a:t>
            </a:r>
          </a:p>
        </p:txBody>
      </p:sp>
      <p:sp>
        <p:nvSpPr>
          <p:cNvPr id="3" name="Content Placeholder 2">
            <a:extLst>
              <a:ext uri="{FF2B5EF4-FFF2-40B4-BE49-F238E27FC236}">
                <a16:creationId xmlns:a16="http://schemas.microsoft.com/office/drawing/2014/main" id="{2D0E77A8-D1CB-4643-BA00-8AD7B9BBEF8C}"/>
              </a:ext>
            </a:extLst>
          </p:cNvPr>
          <p:cNvSpPr>
            <a:spLocks noGrp="1"/>
          </p:cNvSpPr>
          <p:nvPr>
            <p:ph idx="1"/>
          </p:nvPr>
        </p:nvSpPr>
        <p:spPr/>
        <p:txBody>
          <a:bodyPr/>
          <a:lstStyle/>
          <a:p>
            <a:r>
              <a:rPr lang="en-US" dirty="0"/>
              <a:t>Descriptive</a:t>
            </a:r>
          </a:p>
          <a:p>
            <a:pPr lvl="1"/>
            <a:r>
              <a:rPr lang="en-US" dirty="0"/>
              <a:t>Analysis of data that helps describe, show or summarize data in a meaningful way such that (for example) patterns might emerge from the data </a:t>
            </a:r>
          </a:p>
          <a:p>
            <a:pPr lvl="1"/>
            <a:r>
              <a:rPr lang="en-US" dirty="0"/>
              <a:t>Descriptive statistics do not allow making conclusions beyond the data analyzed or support reaching conclusions regarding any hypotheses made </a:t>
            </a:r>
          </a:p>
          <a:p>
            <a:pPr lvl="1"/>
            <a:r>
              <a:rPr lang="en-US" dirty="0"/>
              <a:t>Simply a way to describe the data</a:t>
            </a:r>
          </a:p>
        </p:txBody>
      </p:sp>
    </p:spTree>
    <p:extLst>
      <p:ext uri="{BB962C8B-B14F-4D97-AF65-F5344CB8AC3E}">
        <p14:creationId xmlns:p14="http://schemas.microsoft.com/office/powerpoint/2010/main" val="30841805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5E6D2-BEFE-4437-8895-C8B14E6DA454}"/>
              </a:ext>
            </a:extLst>
          </p:cNvPr>
          <p:cNvSpPr>
            <a:spLocks noGrp="1"/>
          </p:cNvSpPr>
          <p:nvPr>
            <p:ph type="title"/>
          </p:nvPr>
        </p:nvSpPr>
        <p:spPr/>
        <p:txBody>
          <a:bodyPr/>
          <a:lstStyle/>
          <a:p>
            <a:r>
              <a:rPr lang="en-US" dirty="0"/>
              <a:t>Foundational Interoperability</a:t>
            </a:r>
          </a:p>
        </p:txBody>
      </p:sp>
      <p:sp>
        <p:nvSpPr>
          <p:cNvPr id="3" name="Content Placeholder 2">
            <a:extLst>
              <a:ext uri="{FF2B5EF4-FFF2-40B4-BE49-F238E27FC236}">
                <a16:creationId xmlns:a16="http://schemas.microsoft.com/office/drawing/2014/main" id="{34A172C4-F2DB-40C6-935C-5D38C5F9D553}"/>
              </a:ext>
            </a:extLst>
          </p:cNvPr>
          <p:cNvSpPr>
            <a:spLocks noGrp="1"/>
          </p:cNvSpPr>
          <p:nvPr>
            <p:ph idx="1"/>
          </p:nvPr>
        </p:nvSpPr>
        <p:spPr/>
        <p:txBody>
          <a:bodyPr/>
          <a:lstStyle/>
          <a:p>
            <a:endParaRPr lang="en-US" dirty="0"/>
          </a:p>
          <a:p>
            <a:r>
              <a:rPr lang="en-US" dirty="0"/>
              <a:t>Allows data exchange from one information technology system to be received by another and does not require the ability for the receiving information technology system to interpret the data </a:t>
            </a:r>
          </a:p>
        </p:txBody>
      </p:sp>
    </p:spTree>
    <p:extLst>
      <p:ext uri="{BB962C8B-B14F-4D97-AF65-F5344CB8AC3E}">
        <p14:creationId xmlns:p14="http://schemas.microsoft.com/office/powerpoint/2010/main" val="29017762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D202C-8C96-43A4-AF83-8FE088088F74}"/>
              </a:ext>
            </a:extLst>
          </p:cNvPr>
          <p:cNvSpPr>
            <a:spLocks noGrp="1"/>
          </p:cNvSpPr>
          <p:nvPr>
            <p:ph type="title"/>
          </p:nvPr>
        </p:nvSpPr>
        <p:spPr/>
        <p:txBody>
          <a:bodyPr/>
          <a:lstStyle/>
          <a:p>
            <a:r>
              <a:rPr lang="en-US" dirty="0"/>
              <a:t>Structural Interoperability</a:t>
            </a:r>
          </a:p>
        </p:txBody>
      </p:sp>
      <p:sp>
        <p:nvSpPr>
          <p:cNvPr id="3" name="Content Placeholder 2">
            <a:extLst>
              <a:ext uri="{FF2B5EF4-FFF2-40B4-BE49-F238E27FC236}">
                <a16:creationId xmlns:a16="http://schemas.microsoft.com/office/drawing/2014/main" id="{F498CED0-6C26-43F5-803B-F907F493BE0C}"/>
              </a:ext>
            </a:extLst>
          </p:cNvPr>
          <p:cNvSpPr>
            <a:spLocks noGrp="1"/>
          </p:cNvSpPr>
          <p:nvPr>
            <p:ph idx="1"/>
          </p:nvPr>
        </p:nvSpPr>
        <p:spPr/>
        <p:txBody>
          <a:bodyPr/>
          <a:lstStyle/>
          <a:p>
            <a:endParaRPr lang="en-US" dirty="0"/>
          </a:p>
          <a:p>
            <a:r>
              <a:rPr lang="en-US" dirty="0"/>
              <a:t>An intermediate level that defines the structure or format of data exchange (i.e., the message format standards) where there is uniform movement of health data from one system to another such that the clinical or operational purpose and meaning of the data is preserved and unaltered</a:t>
            </a:r>
          </a:p>
          <a:p>
            <a:r>
              <a:rPr lang="en-US" dirty="0"/>
              <a:t>Structural interoperability defines the syntax of the data exchange</a:t>
            </a:r>
          </a:p>
          <a:p>
            <a:r>
              <a:rPr lang="en-US" dirty="0"/>
              <a:t>It ensures that data exchanges between information technology systems can be interpreted at the data field level </a:t>
            </a:r>
          </a:p>
        </p:txBody>
      </p:sp>
    </p:spTree>
    <p:extLst>
      <p:ext uri="{BB962C8B-B14F-4D97-AF65-F5344CB8AC3E}">
        <p14:creationId xmlns:p14="http://schemas.microsoft.com/office/powerpoint/2010/main" val="11435887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0B73F-3993-4C44-87AF-87E6EC462572}"/>
              </a:ext>
            </a:extLst>
          </p:cNvPr>
          <p:cNvSpPr>
            <a:spLocks noGrp="1"/>
          </p:cNvSpPr>
          <p:nvPr>
            <p:ph type="title"/>
          </p:nvPr>
        </p:nvSpPr>
        <p:spPr/>
        <p:txBody>
          <a:bodyPr/>
          <a:lstStyle/>
          <a:p>
            <a:r>
              <a:rPr lang="en-US" dirty="0"/>
              <a:t>Semantic Interoperability             </a:t>
            </a:r>
            <a:r>
              <a:rPr lang="en-US" sz="2800" dirty="0"/>
              <a:t>1 of 2</a:t>
            </a:r>
            <a:endParaRPr lang="en-US" dirty="0"/>
          </a:p>
        </p:txBody>
      </p:sp>
      <p:sp>
        <p:nvSpPr>
          <p:cNvPr id="3" name="Content Placeholder 2">
            <a:extLst>
              <a:ext uri="{FF2B5EF4-FFF2-40B4-BE49-F238E27FC236}">
                <a16:creationId xmlns:a16="http://schemas.microsoft.com/office/drawing/2014/main" id="{3EF78DDD-5D04-4331-B3D1-43ECBEC0AD7E}"/>
              </a:ext>
            </a:extLst>
          </p:cNvPr>
          <p:cNvSpPr>
            <a:spLocks noGrp="1"/>
          </p:cNvSpPr>
          <p:nvPr>
            <p:ph idx="1"/>
          </p:nvPr>
        </p:nvSpPr>
        <p:spPr/>
        <p:txBody>
          <a:bodyPr>
            <a:normAutofit/>
          </a:bodyPr>
          <a:lstStyle/>
          <a:p>
            <a:endParaRPr lang="en-US" dirty="0"/>
          </a:p>
          <a:p>
            <a:r>
              <a:rPr lang="en-US" dirty="0"/>
              <a:t>Provides interoperability at the highest level, which is the ability of two or more systems or elements to exchange information and to use the information that has been exchanged</a:t>
            </a:r>
          </a:p>
          <a:p>
            <a:r>
              <a:rPr lang="en-US" dirty="0"/>
              <a:t>Semantic interoperability takes advantage of both the structuring of the data exchange and the codification of the data including vocabulary so that the receiving information technology systems can interpret the data</a:t>
            </a:r>
          </a:p>
          <a:p>
            <a:r>
              <a:rPr lang="en-US" dirty="0"/>
              <a:t> This level of interoperability supports the electronic exchange of health-related financial data, patient-created wellness data, and patient summary information among caregivers and other authorized parties  </a:t>
            </a:r>
          </a:p>
        </p:txBody>
      </p:sp>
    </p:spTree>
    <p:extLst>
      <p:ext uri="{BB962C8B-B14F-4D97-AF65-F5344CB8AC3E}">
        <p14:creationId xmlns:p14="http://schemas.microsoft.com/office/powerpoint/2010/main" val="38307702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00008-C96E-4722-A519-F74EE42092D4}"/>
              </a:ext>
            </a:extLst>
          </p:cNvPr>
          <p:cNvSpPr>
            <a:spLocks noGrp="1"/>
          </p:cNvSpPr>
          <p:nvPr>
            <p:ph type="title"/>
          </p:nvPr>
        </p:nvSpPr>
        <p:spPr/>
        <p:txBody>
          <a:bodyPr/>
          <a:lstStyle/>
          <a:p>
            <a:r>
              <a:rPr lang="en-US" dirty="0"/>
              <a:t>Semantic Interoperability             </a:t>
            </a:r>
            <a:r>
              <a:rPr lang="en-US" sz="2800" dirty="0"/>
              <a:t>2 of 2</a:t>
            </a:r>
            <a:endParaRPr lang="en-US" dirty="0"/>
          </a:p>
        </p:txBody>
      </p:sp>
      <p:sp>
        <p:nvSpPr>
          <p:cNvPr id="3" name="Content Placeholder 2">
            <a:extLst>
              <a:ext uri="{FF2B5EF4-FFF2-40B4-BE49-F238E27FC236}">
                <a16:creationId xmlns:a16="http://schemas.microsoft.com/office/drawing/2014/main" id="{8D19F975-1B25-4048-885E-01DA54C757A7}"/>
              </a:ext>
            </a:extLst>
          </p:cNvPr>
          <p:cNvSpPr>
            <a:spLocks noGrp="1"/>
          </p:cNvSpPr>
          <p:nvPr>
            <p:ph idx="1"/>
          </p:nvPr>
        </p:nvSpPr>
        <p:spPr/>
        <p:txBody>
          <a:bodyPr/>
          <a:lstStyle/>
          <a:p>
            <a:endParaRPr lang="en-US" dirty="0"/>
          </a:p>
          <a:p>
            <a:r>
              <a:rPr lang="en-US" dirty="0"/>
              <a:t>Is possible via potentially disparate electronic health record (EHR) systems, business-related information systems, medical devices, mobile technologies, and other systems to improve wellness, as well as the quality, safety, cost-effectiveness, and access to healthcare delivery</a:t>
            </a:r>
          </a:p>
        </p:txBody>
      </p:sp>
    </p:spTree>
    <p:extLst>
      <p:ext uri="{BB962C8B-B14F-4D97-AF65-F5344CB8AC3E}">
        <p14:creationId xmlns:p14="http://schemas.microsoft.com/office/powerpoint/2010/main" val="8080471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1E62B-D8F5-452A-81C8-35A301029D16}"/>
              </a:ext>
            </a:extLst>
          </p:cNvPr>
          <p:cNvSpPr>
            <a:spLocks noGrp="1"/>
          </p:cNvSpPr>
          <p:nvPr>
            <p:ph type="title"/>
          </p:nvPr>
        </p:nvSpPr>
        <p:spPr/>
        <p:txBody>
          <a:bodyPr/>
          <a:lstStyle/>
          <a:p>
            <a:r>
              <a:rPr lang="en-US" dirty="0"/>
              <a:t>Interoperability Standards</a:t>
            </a:r>
          </a:p>
        </p:txBody>
      </p:sp>
      <p:sp>
        <p:nvSpPr>
          <p:cNvPr id="3" name="Content Placeholder 2">
            <a:extLst>
              <a:ext uri="{FF2B5EF4-FFF2-40B4-BE49-F238E27FC236}">
                <a16:creationId xmlns:a16="http://schemas.microsoft.com/office/drawing/2014/main" id="{262630FE-E4C5-4E50-BB6A-7F429CE69C9E}"/>
              </a:ext>
            </a:extLst>
          </p:cNvPr>
          <p:cNvSpPr>
            <a:spLocks noGrp="1"/>
          </p:cNvSpPr>
          <p:nvPr>
            <p:ph idx="1"/>
          </p:nvPr>
        </p:nvSpPr>
        <p:spPr/>
        <p:txBody>
          <a:bodyPr/>
          <a:lstStyle/>
          <a:p>
            <a:r>
              <a:rPr lang="en-US" dirty="0"/>
              <a:t>Messaging Standards</a:t>
            </a:r>
          </a:p>
          <a:p>
            <a:r>
              <a:rPr lang="en-US" dirty="0"/>
              <a:t>Terminology Standards</a:t>
            </a:r>
          </a:p>
          <a:p>
            <a:r>
              <a:rPr lang="en-US" dirty="0"/>
              <a:t>Document Standards</a:t>
            </a:r>
          </a:p>
          <a:p>
            <a:r>
              <a:rPr lang="en-US" dirty="0"/>
              <a:t>Conceptual Standards</a:t>
            </a:r>
          </a:p>
          <a:p>
            <a:r>
              <a:rPr lang="en-US" dirty="0"/>
              <a:t>Application Standards</a:t>
            </a:r>
          </a:p>
          <a:p>
            <a:r>
              <a:rPr lang="en-US" dirty="0"/>
              <a:t>Architectural Standards</a:t>
            </a:r>
          </a:p>
        </p:txBody>
      </p:sp>
    </p:spTree>
    <p:extLst>
      <p:ext uri="{BB962C8B-B14F-4D97-AF65-F5344CB8AC3E}">
        <p14:creationId xmlns:p14="http://schemas.microsoft.com/office/powerpoint/2010/main" val="23793303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F6248-A90E-484D-B59F-8CE212FE17E6}"/>
              </a:ext>
            </a:extLst>
          </p:cNvPr>
          <p:cNvSpPr>
            <a:spLocks noGrp="1"/>
          </p:cNvSpPr>
          <p:nvPr>
            <p:ph type="title"/>
          </p:nvPr>
        </p:nvSpPr>
        <p:spPr/>
        <p:txBody>
          <a:bodyPr/>
          <a:lstStyle/>
          <a:p>
            <a:r>
              <a:rPr lang="en-US" dirty="0"/>
              <a:t>Messaging Standards</a:t>
            </a:r>
          </a:p>
        </p:txBody>
      </p:sp>
      <p:sp>
        <p:nvSpPr>
          <p:cNvPr id="3" name="Content Placeholder 2">
            <a:extLst>
              <a:ext uri="{FF2B5EF4-FFF2-40B4-BE49-F238E27FC236}">
                <a16:creationId xmlns:a16="http://schemas.microsoft.com/office/drawing/2014/main" id="{861C7D57-6DD1-4FAF-BD6D-7845FCFFC441}"/>
              </a:ext>
            </a:extLst>
          </p:cNvPr>
          <p:cNvSpPr>
            <a:spLocks noGrp="1"/>
          </p:cNvSpPr>
          <p:nvPr>
            <p:ph idx="1"/>
          </p:nvPr>
        </p:nvSpPr>
        <p:spPr/>
        <p:txBody>
          <a:bodyPr/>
          <a:lstStyle/>
          <a:p>
            <a:r>
              <a:rPr lang="en-US" dirty="0"/>
              <a:t>Outline the structure, content and data requirements of electronic messages to enable the effective and accurate sharing of information. </a:t>
            </a:r>
          </a:p>
          <a:p>
            <a:r>
              <a:rPr lang="en-US" dirty="0"/>
              <a:t>The term ‘message’ refers to a unit of information that is sent from one system to another, such as between a laboratory information system and a clinic’s or hospital’s clinical information system. </a:t>
            </a:r>
          </a:p>
          <a:p>
            <a:r>
              <a:rPr lang="en-US" dirty="0"/>
              <a:t>Examples of messaging standards include HL7 v2.x for administrative data and Digital Imaging and Communications in Medicine (DICOM) for radiology images </a:t>
            </a:r>
          </a:p>
          <a:p>
            <a:endParaRPr lang="en-US" dirty="0"/>
          </a:p>
        </p:txBody>
      </p:sp>
    </p:spTree>
    <p:extLst>
      <p:ext uri="{BB962C8B-B14F-4D97-AF65-F5344CB8AC3E}">
        <p14:creationId xmlns:p14="http://schemas.microsoft.com/office/powerpoint/2010/main" val="37400352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BB901-1CC0-4909-A894-0E4E4D81D3C1}"/>
              </a:ext>
            </a:extLst>
          </p:cNvPr>
          <p:cNvSpPr>
            <a:spLocks noGrp="1"/>
          </p:cNvSpPr>
          <p:nvPr>
            <p:ph type="title"/>
          </p:nvPr>
        </p:nvSpPr>
        <p:spPr/>
        <p:txBody>
          <a:bodyPr/>
          <a:lstStyle/>
          <a:p>
            <a:r>
              <a:rPr lang="en-US" dirty="0"/>
              <a:t>Terminology Standards</a:t>
            </a:r>
          </a:p>
        </p:txBody>
      </p:sp>
      <p:sp>
        <p:nvSpPr>
          <p:cNvPr id="3" name="Content Placeholder 2">
            <a:extLst>
              <a:ext uri="{FF2B5EF4-FFF2-40B4-BE49-F238E27FC236}">
                <a16:creationId xmlns:a16="http://schemas.microsoft.com/office/drawing/2014/main" id="{C711C75B-A2CA-4825-95F5-D40F74203BB0}"/>
              </a:ext>
            </a:extLst>
          </p:cNvPr>
          <p:cNvSpPr>
            <a:spLocks noGrp="1"/>
          </p:cNvSpPr>
          <p:nvPr>
            <p:ph idx="1"/>
          </p:nvPr>
        </p:nvSpPr>
        <p:spPr/>
        <p:txBody>
          <a:bodyPr>
            <a:normAutofit/>
          </a:bodyPr>
          <a:lstStyle/>
          <a:p>
            <a:r>
              <a:rPr lang="en-US" dirty="0"/>
              <a:t>Provide specific codes for terminologies and classifications for clinical concepts such as diseases and medications </a:t>
            </a:r>
          </a:p>
          <a:p>
            <a:r>
              <a:rPr lang="en-US" dirty="0"/>
              <a:t>Terminology systems assign a unique code or value to a specific disease or entity </a:t>
            </a:r>
          </a:p>
          <a:p>
            <a:r>
              <a:rPr lang="en-US" dirty="0"/>
              <a:t>Terminologies are used primarily to capture clinical information at the point of care</a:t>
            </a:r>
          </a:p>
          <a:p>
            <a:r>
              <a:rPr lang="en-US" dirty="0"/>
              <a:t>As such, they are highly detailed, have predefined relationships and are fine grained </a:t>
            </a:r>
          </a:p>
          <a:p>
            <a:r>
              <a:rPr lang="en-US" dirty="0"/>
              <a:t>Examples of terminology standards include ICD-10-CM and SNOMED CT for clinical terms, CPT for procedures and LOINC for laboratory results </a:t>
            </a:r>
          </a:p>
        </p:txBody>
      </p:sp>
    </p:spTree>
    <p:extLst>
      <p:ext uri="{BB962C8B-B14F-4D97-AF65-F5344CB8AC3E}">
        <p14:creationId xmlns:p14="http://schemas.microsoft.com/office/powerpoint/2010/main" val="23786668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60A0F-70E2-4C7F-A2B3-59E192548A54}"/>
              </a:ext>
            </a:extLst>
          </p:cNvPr>
          <p:cNvSpPr>
            <a:spLocks noGrp="1"/>
          </p:cNvSpPr>
          <p:nvPr>
            <p:ph type="title"/>
          </p:nvPr>
        </p:nvSpPr>
        <p:spPr/>
        <p:txBody>
          <a:bodyPr/>
          <a:lstStyle/>
          <a:p>
            <a:r>
              <a:rPr lang="en-US" dirty="0"/>
              <a:t>Document Standards</a:t>
            </a:r>
          </a:p>
        </p:txBody>
      </p:sp>
      <p:sp>
        <p:nvSpPr>
          <p:cNvPr id="3" name="Content Placeholder 2">
            <a:extLst>
              <a:ext uri="{FF2B5EF4-FFF2-40B4-BE49-F238E27FC236}">
                <a16:creationId xmlns:a16="http://schemas.microsoft.com/office/drawing/2014/main" id="{07817F20-6F9E-4C19-8AB6-EC2DF9ECA065}"/>
              </a:ext>
            </a:extLst>
          </p:cNvPr>
          <p:cNvSpPr>
            <a:spLocks noGrp="1"/>
          </p:cNvSpPr>
          <p:nvPr>
            <p:ph idx="1"/>
          </p:nvPr>
        </p:nvSpPr>
        <p:spPr/>
        <p:txBody>
          <a:bodyPr/>
          <a:lstStyle/>
          <a:p>
            <a:r>
              <a:rPr lang="en-US" dirty="0"/>
              <a:t>Indicate the type of information included in a document and also the location of the information</a:t>
            </a:r>
          </a:p>
          <a:p>
            <a:r>
              <a:rPr lang="en-US" dirty="0"/>
              <a:t>Examples of document standards include the paper-based Subjective, Objective, Assessment, Plan (SOAP) standard and also HL7 Clinical Document Architecture (CDA) for electronic sharing of clinical documents </a:t>
            </a:r>
          </a:p>
          <a:p>
            <a:r>
              <a:rPr lang="en-US" dirty="0"/>
              <a:t>HL7 has developed document-standard specifications for a continuity of care document (HL7 CCD) and a discharge summary (HL7 DS)</a:t>
            </a:r>
          </a:p>
        </p:txBody>
      </p:sp>
    </p:spTree>
    <p:extLst>
      <p:ext uri="{BB962C8B-B14F-4D97-AF65-F5344CB8AC3E}">
        <p14:creationId xmlns:p14="http://schemas.microsoft.com/office/powerpoint/2010/main" val="25425850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9BDD1-34EF-43EC-9408-8D6A2CFCA6A3}"/>
              </a:ext>
            </a:extLst>
          </p:cNvPr>
          <p:cNvSpPr>
            <a:spLocks noGrp="1"/>
          </p:cNvSpPr>
          <p:nvPr>
            <p:ph type="title"/>
          </p:nvPr>
        </p:nvSpPr>
        <p:spPr/>
        <p:txBody>
          <a:bodyPr/>
          <a:lstStyle/>
          <a:p>
            <a:r>
              <a:rPr lang="en-US" dirty="0"/>
              <a:t>Conceptual Standards</a:t>
            </a:r>
          </a:p>
        </p:txBody>
      </p:sp>
      <p:sp>
        <p:nvSpPr>
          <p:cNvPr id="3" name="Content Placeholder 2">
            <a:extLst>
              <a:ext uri="{FF2B5EF4-FFF2-40B4-BE49-F238E27FC236}">
                <a16:creationId xmlns:a16="http://schemas.microsoft.com/office/drawing/2014/main" id="{E859B3A8-95AD-4874-B1BE-EF8CF08B3DCB}"/>
              </a:ext>
            </a:extLst>
          </p:cNvPr>
          <p:cNvSpPr>
            <a:spLocks noGrp="1"/>
          </p:cNvSpPr>
          <p:nvPr>
            <p:ph idx="1"/>
          </p:nvPr>
        </p:nvSpPr>
        <p:spPr/>
        <p:txBody>
          <a:bodyPr/>
          <a:lstStyle/>
          <a:p>
            <a:r>
              <a:rPr lang="en-US" dirty="0"/>
              <a:t>Allow the transmission of information between systems without any loss of the meaning or context of that information</a:t>
            </a:r>
          </a:p>
          <a:p>
            <a:r>
              <a:rPr lang="en-US" dirty="0"/>
              <a:t>For example, the HL7 Reference Information Model (RIM) provides a framework for describing health information and the context around it, i.e. who, what, when, where and how </a:t>
            </a:r>
          </a:p>
        </p:txBody>
      </p:sp>
    </p:spTree>
    <p:extLst>
      <p:ext uri="{BB962C8B-B14F-4D97-AF65-F5344CB8AC3E}">
        <p14:creationId xmlns:p14="http://schemas.microsoft.com/office/powerpoint/2010/main" val="33274802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DA21F-DAFE-4F14-BC6E-C6B028EE16A2}"/>
              </a:ext>
            </a:extLst>
          </p:cNvPr>
          <p:cNvSpPr>
            <a:spLocks noGrp="1"/>
          </p:cNvSpPr>
          <p:nvPr>
            <p:ph type="title"/>
          </p:nvPr>
        </p:nvSpPr>
        <p:spPr/>
        <p:txBody>
          <a:bodyPr/>
          <a:lstStyle/>
          <a:p>
            <a:r>
              <a:rPr lang="en-US" dirty="0"/>
              <a:t>Application Standards</a:t>
            </a:r>
          </a:p>
        </p:txBody>
      </p:sp>
      <p:sp>
        <p:nvSpPr>
          <p:cNvPr id="3" name="Content Placeholder 2">
            <a:extLst>
              <a:ext uri="{FF2B5EF4-FFF2-40B4-BE49-F238E27FC236}">
                <a16:creationId xmlns:a16="http://schemas.microsoft.com/office/drawing/2014/main" id="{8EA46B53-576B-4323-BA40-3EA707A10D3A}"/>
              </a:ext>
            </a:extLst>
          </p:cNvPr>
          <p:cNvSpPr>
            <a:spLocks noGrp="1"/>
          </p:cNvSpPr>
          <p:nvPr>
            <p:ph idx="1"/>
          </p:nvPr>
        </p:nvSpPr>
        <p:spPr/>
        <p:txBody>
          <a:bodyPr/>
          <a:lstStyle/>
          <a:p>
            <a:r>
              <a:rPr lang="en-US" dirty="0"/>
              <a:t>Determine the implementation of business rules for software systems to interact with each other</a:t>
            </a:r>
          </a:p>
          <a:p>
            <a:r>
              <a:rPr lang="en-US" dirty="0"/>
              <a:t>For example, application standards can allow a single user to log in to multiple information systems in one environment allowing efficient access to the required health information (Single Sign-on)</a:t>
            </a:r>
          </a:p>
          <a:p>
            <a:r>
              <a:rPr lang="en-US" dirty="0"/>
              <a:t>This can facilitate the simultaneous viewing of health information across multiple databases that are not electronically integrated </a:t>
            </a:r>
          </a:p>
        </p:txBody>
      </p:sp>
    </p:spTree>
    <p:extLst>
      <p:ext uri="{BB962C8B-B14F-4D97-AF65-F5344CB8AC3E}">
        <p14:creationId xmlns:p14="http://schemas.microsoft.com/office/powerpoint/2010/main" val="18441044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62FB1-99ED-4337-9BAE-BBAC89740066}"/>
              </a:ext>
            </a:extLst>
          </p:cNvPr>
          <p:cNvSpPr>
            <a:spLocks noGrp="1"/>
          </p:cNvSpPr>
          <p:nvPr>
            <p:ph type="title"/>
          </p:nvPr>
        </p:nvSpPr>
        <p:spPr>
          <a:xfrm>
            <a:off x="1154954" y="973669"/>
            <a:ext cx="9141190" cy="706964"/>
          </a:xfrm>
        </p:spPr>
        <p:txBody>
          <a:bodyPr/>
          <a:lstStyle/>
          <a:p>
            <a:r>
              <a:rPr lang="en-US" dirty="0"/>
              <a:t>Defining Two Types of Statistics       </a:t>
            </a:r>
            <a:r>
              <a:rPr lang="en-US" sz="2800" dirty="0"/>
              <a:t>2 of 2</a:t>
            </a:r>
            <a:endParaRPr lang="en-US" dirty="0"/>
          </a:p>
        </p:txBody>
      </p:sp>
      <p:sp>
        <p:nvSpPr>
          <p:cNvPr id="3" name="Content Placeholder 2">
            <a:extLst>
              <a:ext uri="{FF2B5EF4-FFF2-40B4-BE49-F238E27FC236}">
                <a16:creationId xmlns:a16="http://schemas.microsoft.com/office/drawing/2014/main" id="{3CBFB85A-96EB-4DAE-BD19-F21827F3CB6F}"/>
              </a:ext>
            </a:extLst>
          </p:cNvPr>
          <p:cNvSpPr>
            <a:spLocks noGrp="1"/>
          </p:cNvSpPr>
          <p:nvPr>
            <p:ph idx="1"/>
          </p:nvPr>
        </p:nvSpPr>
        <p:spPr>
          <a:xfrm>
            <a:off x="1154954" y="2324456"/>
            <a:ext cx="9141190" cy="4076344"/>
          </a:xfrm>
        </p:spPr>
        <p:txBody>
          <a:bodyPr>
            <a:noAutofit/>
          </a:bodyPr>
          <a:lstStyle/>
          <a:p>
            <a:r>
              <a:rPr lang="en-US" dirty="0"/>
              <a:t>Inferential</a:t>
            </a:r>
          </a:p>
          <a:p>
            <a:pPr lvl="1"/>
            <a:r>
              <a:rPr lang="en-US" sz="1800" dirty="0"/>
              <a:t>Techniques that allow for the use of population samples to make generalizations about the populations from which the samples were drawn</a:t>
            </a:r>
          </a:p>
          <a:p>
            <a:pPr lvl="1"/>
            <a:r>
              <a:rPr lang="en-US" sz="1800" dirty="0"/>
              <a:t>Very important that the sample accurately represents the population </a:t>
            </a:r>
          </a:p>
          <a:p>
            <a:pPr lvl="1"/>
            <a:r>
              <a:rPr lang="en-US" sz="1800" dirty="0"/>
              <a:t>Process of achieving this is called sampling </a:t>
            </a:r>
          </a:p>
          <a:p>
            <a:pPr lvl="1"/>
            <a:r>
              <a:rPr lang="en-US" sz="1800" dirty="0"/>
              <a:t>Inferential statistics arise because sampling naturally incurs sampling error; as such, a sample is not expected to perfectly represent the population</a:t>
            </a:r>
          </a:p>
          <a:p>
            <a:pPr lvl="1"/>
            <a:r>
              <a:rPr lang="en-US" sz="1800" dirty="0"/>
              <a:t>The methods of inferential statistics are: </a:t>
            </a:r>
          </a:p>
          <a:p>
            <a:pPr lvl="2"/>
            <a:r>
              <a:rPr lang="en-US" sz="1800" dirty="0"/>
              <a:t>the estimation of parameter(s)</a:t>
            </a:r>
          </a:p>
          <a:p>
            <a:pPr lvl="2"/>
            <a:r>
              <a:rPr lang="en-US" sz="1800" dirty="0"/>
              <a:t>testing of statistical hypotheses</a:t>
            </a:r>
          </a:p>
        </p:txBody>
      </p:sp>
    </p:spTree>
    <p:extLst>
      <p:ext uri="{BB962C8B-B14F-4D97-AF65-F5344CB8AC3E}">
        <p14:creationId xmlns:p14="http://schemas.microsoft.com/office/powerpoint/2010/main" val="38454083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4E66A-319B-44F1-9EE1-1A7437291730}"/>
              </a:ext>
            </a:extLst>
          </p:cNvPr>
          <p:cNvSpPr>
            <a:spLocks noGrp="1"/>
          </p:cNvSpPr>
          <p:nvPr>
            <p:ph type="title"/>
          </p:nvPr>
        </p:nvSpPr>
        <p:spPr/>
        <p:txBody>
          <a:bodyPr/>
          <a:lstStyle/>
          <a:p>
            <a:r>
              <a:rPr lang="en-US" dirty="0"/>
              <a:t>Architectural Standards</a:t>
            </a:r>
          </a:p>
        </p:txBody>
      </p:sp>
      <p:sp>
        <p:nvSpPr>
          <p:cNvPr id="3" name="Content Placeholder 2">
            <a:extLst>
              <a:ext uri="{FF2B5EF4-FFF2-40B4-BE49-F238E27FC236}">
                <a16:creationId xmlns:a16="http://schemas.microsoft.com/office/drawing/2014/main" id="{78DFD8B9-38AD-4C82-B39E-8EE900C13CAC}"/>
              </a:ext>
            </a:extLst>
          </p:cNvPr>
          <p:cNvSpPr>
            <a:spLocks noGrp="1"/>
          </p:cNvSpPr>
          <p:nvPr>
            <p:ph idx="1"/>
          </p:nvPr>
        </p:nvSpPr>
        <p:spPr>
          <a:xfrm>
            <a:off x="1154954" y="2603500"/>
            <a:ext cx="8825659" cy="3687572"/>
          </a:xfrm>
        </p:spPr>
        <p:txBody>
          <a:bodyPr>
            <a:normAutofit/>
          </a:bodyPr>
          <a:lstStyle/>
          <a:p>
            <a:r>
              <a:rPr lang="en-US" dirty="0"/>
              <a:t>Define a generic model for health information systems</a:t>
            </a:r>
          </a:p>
          <a:p>
            <a:r>
              <a:rPr lang="en-US" dirty="0"/>
              <a:t>They allow the integration of health information systems by providing guidance to aid the planning and design of new systems and also the integration of existing systems</a:t>
            </a:r>
          </a:p>
          <a:p>
            <a:r>
              <a:rPr lang="en-US" dirty="0"/>
              <a:t>This is achieved by defining common data elements and business logic between systems</a:t>
            </a:r>
          </a:p>
          <a:p>
            <a:r>
              <a:rPr lang="en-US" dirty="0"/>
              <a:t>For example, the CEN standard ENV12967 (Healthcare Information Systems Architecture or HISA) provides an open architecture that is independent of technical specifications and applications </a:t>
            </a:r>
          </a:p>
          <a:p>
            <a:r>
              <a:rPr lang="en-US" dirty="0"/>
              <a:t>This standard enables integration of common data and business logic between systems </a:t>
            </a:r>
          </a:p>
        </p:txBody>
      </p:sp>
    </p:spTree>
    <p:extLst>
      <p:ext uri="{BB962C8B-B14F-4D97-AF65-F5344CB8AC3E}">
        <p14:creationId xmlns:p14="http://schemas.microsoft.com/office/powerpoint/2010/main" val="18578006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48E84-C45C-4F9A-BCB2-F6B8AD528353}"/>
              </a:ext>
            </a:extLst>
          </p:cNvPr>
          <p:cNvSpPr>
            <a:spLocks noGrp="1"/>
          </p:cNvSpPr>
          <p:nvPr>
            <p:ph type="title"/>
          </p:nvPr>
        </p:nvSpPr>
        <p:spPr/>
        <p:txBody>
          <a:bodyPr/>
          <a:lstStyle/>
          <a:p>
            <a:r>
              <a:rPr lang="en-US" dirty="0"/>
              <a:t>2015 ONC Interoperability Roadmap</a:t>
            </a:r>
          </a:p>
        </p:txBody>
      </p:sp>
      <p:sp>
        <p:nvSpPr>
          <p:cNvPr id="3" name="Content Placeholder 2">
            <a:extLst>
              <a:ext uri="{FF2B5EF4-FFF2-40B4-BE49-F238E27FC236}">
                <a16:creationId xmlns:a16="http://schemas.microsoft.com/office/drawing/2014/main" id="{69EDB285-4F74-4A50-9272-96F5783557E0}"/>
              </a:ext>
            </a:extLst>
          </p:cNvPr>
          <p:cNvSpPr>
            <a:spLocks noGrp="1"/>
          </p:cNvSpPr>
          <p:nvPr>
            <p:ph idx="1"/>
          </p:nvPr>
        </p:nvSpPr>
        <p:spPr/>
        <p:txBody>
          <a:bodyPr/>
          <a:lstStyle/>
          <a:p>
            <a:r>
              <a:rPr lang="en-US" dirty="0"/>
              <a:t>The </a:t>
            </a:r>
            <a:r>
              <a:rPr lang="en-US" b="1" dirty="0"/>
              <a:t>vision</a:t>
            </a:r>
            <a:r>
              <a:rPr lang="en-US" dirty="0"/>
              <a:t> is a learning health system where individuals are at the center of their care; where providers have a seamless ability to securely access and use health information from different sources; where an individual’s health information is not limited to what is stored in electronic health records (EHRs), but includes information from many different sources (including technologies that individuals use) and portrays a longitudinal picture of their health, not just episodes of care; where diagnostic tests are only repeated when necessary, because the information is readily available; and where public health agencies and researchers can rapidly learn, develop, and deliver cutting edge treatments </a:t>
            </a:r>
          </a:p>
        </p:txBody>
      </p:sp>
    </p:spTree>
    <p:extLst>
      <p:ext uri="{BB962C8B-B14F-4D97-AF65-F5344CB8AC3E}">
        <p14:creationId xmlns:p14="http://schemas.microsoft.com/office/powerpoint/2010/main" val="6054599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E032C-4D2E-4FE9-B7AB-E84AD626824F}"/>
              </a:ext>
            </a:extLst>
          </p:cNvPr>
          <p:cNvSpPr>
            <a:spLocks noGrp="1"/>
          </p:cNvSpPr>
          <p:nvPr>
            <p:ph type="title"/>
          </p:nvPr>
        </p:nvSpPr>
        <p:spPr>
          <a:xfrm>
            <a:off x="1154954" y="644484"/>
            <a:ext cx="8825659" cy="1092875"/>
          </a:xfrm>
        </p:spPr>
        <p:txBody>
          <a:bodyPr/>
          <a:lstStyle/>
          <a:p>
            <a:r>
              <a:rPr lang="en-US" dirty="0"/>
              <a:t>Shared Nationwide Interoperability Roadmap                                 </a:t>
            </a:r>
            <a:r>
              <a:rPr lang="en-US" sz="2800" dirty="0"/>
              <a:t>1 of 2</a:t>
            </a:r>
            <a:endParaRPr lang="en-US" dirty="0"/>
          </a:p>
        </p:txBody>
      </p:sp>
      <p:sp>
        <p:nvSpPr>
          <p:cNvPr id="3" name="Content Placeholder 2">
            <a:extLst>
              <a:ext uri="{FF2B5EF4-FFF2-40B4-BE49-F238E27FC236}">
                <a16:creationId xmlns:a16="http://schemas.microsoft.com/office/drawing/2014/main" id="{DF269ED1-D834-4298-8D8B-CCF1AB8EA131}"/>
              </a:ext>
            </a:extLst>
          </p:cNvPr>
          <p:cNvSpPr>
            <a:spLocks noGrp="1"/>
          </p:cNvSpPr>
          <p:nvPr>
            <p:ph idx="1"/>
          </p:nvPr>
        </p:nvSpPr>
        <p:spPr/>
        <p:txBody>
          <a:bodyPr>
            <a:normAutofit/>
          </a:bodyPr>
          <a:lstStyle/>
          <a:p>
            <a:r>
              <a:rPr lang="en-US" dirty="0"/>
              <a:t>The Roadmap’s three high-level goals for health IT interoperability each reflect the progress we need to make in order to achieve a learning health system by 2024. </a:t>
            </a:r>
          </a:p>
          <a:p>
            <a:r>
              <a:rPr lang="en-US" dirty="0"/>
              <a:t>Consequently, the short-term goal is focused on sending, receiving, finding, and using priority data domains, so that we can have an immediate impact on the care and health of individuals </a:t>
            </a:r>
          </a:p>
          <a:p>
            <a:pPr lvl="1"/>
            <a:r>
              <a:rPr lang="en-US" sz="1800" b="1" dirty="0"/>
              <a:t>2015-2017: </a:t>
            </a:r>
            <a:r>
              <a:rPr lang="en-US" sz="1800" dirty="0"/>
              <a:t>Send, receive, find and use priority data domains to improve health care quality and outcomes. </a:t>
            </a:r>
          </a:p>
        </p:txBody>
      </p:sp>
    </p:spTree>
    <p:extLst>
      <p:ext uri="{BB962C8B-B14F-4D97-AF65-F5344CB8AC3E}">
        <p14:creationId xmlns:p14="http://schemas.microsoft.com/office/powerpoint/2010/main" val="7246633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FD5703-81D9-4736-8DF8-E804ED406FFB}"/>
              </a:ext>
            </a:extLst>
          </p:cNvPr>
          <p:cNvSpPr>
            <a:spLocks noGrp="1"/>
          </p:cNvSpPr>
          <p:nvPr>
            <p:ph idx="1"/>
          </p:nvPr>
        </p:nvSpPr>
        <p:spPr/>
        <p:txBody>
          <a:bodyPr>
            <a:normAutofit/>
          </a:bodyPr>
          <a:lstStyle/>
          <a:p>
            <a:pPr lvl="1"/>
            <a:r>
              <a:rPr lang="en-US" sz="1800" b="1" dirty="0"/>
              <a:t>2018-2020: </a:t>
            </a:r>
            <a:r>
              <a:rPr lang="en-US" sz="1800" dirty="0"/>
              <a:t>Expand data sources and users in the interoperable health IT ecosystem to improve health and lower costs. </a:t>
            </a:r>
          </a:p>
          <a:p>
            <a:pPr lvl="1"/>
            <a:r>
              <a:rPr lang="en-US" sz="1800" b="1" dirty="0"/>
              <a:t>2021-2024: </a:t>
            </a:r>
            <a:r>
              <a:rPr lang="en-US" sz="1800" dirty="0"/>
              <a:t>Achieve nationwide interoperability to enable a learning health system, with the person at the center of a system that can continuously improve care, public health, and science through real-time data access. </a:t>
            </a:r>
          </a:p>
          <a:p>
            <a:endParaRPr lang="en-US" dirty="0"/>
          </a:p>
        </p:txBody>
      </p:sp>
      <p:sp>
        <p:nvSpPr>
          <p:cNvPr id="4" name="Title 1">
            <a:extLst>
              <a:ext uri="{FF2B5EF4-FFF2-40B4-BE49-F238E27FC236}">
                <a16:creationId xmlns:a16="http://schemas.microsoft.com/office/drawing/2014/main" id="{6EC7593B-2866-4DB3-8676-8C89ED907A6D}"/>
              </a:ext>
            </a:extLst>
          </p:cNvPr>
          <p:cNvSpPr>
            <a:spLocks noGrp="1"/>
          </p:cNvSpPr>
          <p:nvPr>
            <p:ph type="title"/>
          </p:nvPr>
        </p:nvSpPr>
        <p:spPr>
          <a:xfrm>
            <a:off x="1155700" y="662242"/>
            <a:ext cx="8824913" cy="1075118"/>
          </a:xfrm>
        </p:spPr>
        <p:txBody>
          <a:bodyPr/>
          <a:lstStyle/>
          <a:p>
            <a:r>
              <a:rPr lang="en-US" dirty="0"/>
              <a:t>Shared Nationwide Interoperability Roadmap                                 </a:t>
            </a:r>
            <a:r>
              <a:rPr lang="en-US" sz="2800" dirty="0"/>
              <a:t>2 of 2</a:t>
            </a:r>
            <a:endParaRPr lang="en-US" dirty="0"/>
          </a:p>
        </p:txBody>
      </p:sp>
    </p:spTree>
    <p:extLst>
      <p:ext uri="{BB962C8B-B14F-4D97-AF65-F5344CB8AC3E}">
        <p14:creationId xmlns:p14="http://schemas.microsoft.com/office/powerpoint/2010/main" val="34375358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45F92-6728-43EB-B138-32B4CCD1A3D4}"/>
              </a:ext>
            </a:extLst>
          </p:cNvPr>
          <p:cNvSpPr>
            <a:spLocks noGrp="1"/>
          </p:cNvSpPr>
          <p:nvPr>
            <p:ph type="title"/>
          </p:nvPr>
        </p:nvSpPr>
        <p:spPr/>
        <p:txBody>
          <a:bodyPr/>
          <a:lstStyle/>
          <a:p>
            <a:r>
              <a:rPr lang="en-US" dirty="0"/>
              <a:t>Four Critical Pathways                  </a:t>
            </a:r>
            <a:r>
              <a:rPr lang="en-US" sz="2800" dirty="0"/>
              <a:t>1 of 2</a:t>
            </a:r>
            <a:r>
              <a:rPr lang="en-US" dirty="0"/>
              <a:t> </a:t>
            </a:r>
          </a:p>
        </p:txBody>
      </p:sp>
      <p:sp>
        <p:nvSpPr>
          <p:cNvPr id="3" name="Content Placeholder 2">
            <a:extLst>
              <a:ext uri="{FF2B5EF4-FFF2-40B4-BE49-F238E27FC236}">
                <a16:creationId xmlns:a16="http://schemas.microsoft.com/office/drawing/2014/main" id="{439E6884-423F-4E66-8B25-5693E99BAE6B}"/>
              </a:ext>
            </a:extLst>
          </p:cNvPr>
          <p:cNvSpPr>
            <a:spLocks noGrp="1"/>
          </p:cNvSpPr>
          <p:nvPr>
            <p:ph idx="1"/>
          </p:nvPr>
        </p:nvSpPr>
        <p:spPr/>
        <p:txBody>
          <a:bodyPr>
            <a:normAutofit/>
          </a:bodyPr>
          <a:lstStyle/>
          <a:p>
            <a:r>
              <a:rPr lang="en-US" dirty="0"/>
              <a:t>Improve technical standards and implementation guidance for priority data domains and associated elements</a:t>
            </a:r>
          </a:p>
          <a:p>
            <a:pPr lvl="1"/>
            <a:r>
              <a:rPr lang="en-US" sz="1800" dirty="0"/>
              <a:t>In the near-term, the Roadmap focuses on using commonly available standards, while pushing for greater implementation consistency and innovation associated with new standards and technology approaches, such as the use of APIs</a:t>
            </a:r>
          </a:p>
          <a:p>
            <a:r>
              <a:rPr lang="en-US" dirty="0"/>
              <a:t>Rapidly shift and align federal, state, and commercial payment policies from fee-for-service to value-based models to stimulate the demand for interoperability </a:t>
            </a:r>
          </a:p>
        </p:txBody>
      </p:sp>
    </p:spTree>
    <p:extLst>
      <p:ext uri="{BB962C8B-B14F-4D97-AF65-F5344CB8AC3E}">
        <p14:creationId xmlns:p14="http://schemas.microsoft.com/office/powerpoint/2010/main" val="40739457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A517F-56A4-460E-BCA7-4CA5529AE09B}"/>
              </a:ext>
            </a:extLst>
          </p:cNvPr>
          <p:cNvSpPr>
            <a:spLocks noGrp="1"/>
          </p:cNvSpPr>
          <p:nvPr>
            <p:ph type="title"/>
          </p:nvPr>
        </p:nvSpPr>
        <p:spPr/>
        <p:txBody>
          <a:bodyPr/>
          <a:lstStyle/>
          <a:p>
            <a:r>
              <a:rPr lang="en-US" dirty="0"/>
              <a:t>Four Critical Pathways                  </a:t>
            </a:r>
            <a:r>
              <a:rPr lang="en-US" sz="2800" dirty="0"/>
              <a:t>2 of 2</a:t>
            </a:r>
            <a:r>
              <a:rPr lang="en-US" dirty="0"/>
              <a:t> </a:t>
            </a:r>
          </a:p>
        </p:txBody>
      </p:sp>
      <p:sp>
        <p:nvSpPr>
          <p:cNvPr id="3" name="Content Placeholder 2">
            <a:extLst>
              <a:ext uri="{FF2B5EF4-FFF2-40B4-BE49-F238E27FC236}">
                <a16:creationId xmlns:a16="http://schemas.microsoft.com/office/drawing/2014/main" id="{4EC414F6-0243-4FFE-8D65-485D16486934}"/>
              </a:ext>
            </a:extLst>
          </p:cNvPr>
          <p:cNvSpPr>
            <a:spLocks noGrp="1"/>
          </p:cNvSpPr>
          <p:nvPr>
            <p:ph idx="1"/>
          </p:nvPr>
        </p:nvSpPr>
        <p:spPr/>
        <p:txBody>
          <a:bodyPr/>
          <a:lstStyle/>
          <a:p>
            <a:r>
              <a:rPr lang="en-US" dirty="0"/>
              <a:t>Clarify and align federal and state privacy and security requirements that enable interoperability</a:t>
            </a:r>
          </a:p>
          <a:p>
            <a:r>
              <a:rPr lang="en-US" dirty="0"/>
              <a:t>Coordinate among stakeholders to promote and align consistent policies and business practices that support interoperability and address those that impede interoperability </a:t>
            </a:r>
          </a:p>
        </p:txBody>
      </p:sp>
    </p:spTree>
    <p:extLst>
      <p:ext uri="{BB962C8B-B14F-4D97-AF65-F5344CB8AC3E}">
        <p14:creationId xmlns:p14="http://schemas.microsoft.com/office/powerpoint/2010/main" val="410713417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4935D8-3042-4346-A260-C4C871CD0AA0}"/>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1046892"/>
            <a:ext cx="12192000" cy="5518500"/>
          </a:xfrm>
          <a:prstGeom prst="rect">
            <a:avLst/>
          </a:prstGeom>
        </p:spPr>
      </p:pic>
    </p:spTree>
    <p:extLst>
      <p:ext uri="{BB962C8B-B14F-4D97-AF65-F5344CB8AC3E}">
        <p14:creationId xmlns:p14="http://schemas.microsoft.com/office/powerpoint/2010/main" val="362450969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41C5B-EC64-4B53-9B89-6025E58087B1}"/>
              </a:ext>
            </a:extLst>
          </p:cNvPr>
          <p:cNvSpPr>
            <a:spLocks noGrp="1"/>
          </p:cNvSpPr>
          <p:nvPr>
            <p:ph type="title"/>
          </p:nvPr>
        </p:nvSpPr>
        <p:spPr>
          <a:xfrm>
            <a:off x="1154954" y="717637"/>
            <a:ext cx="8825659" cy="706964"/>
          </a:xfrm>
        </p:spPr>
        <p:txBody>
          <a:bodyPr/>
          <a:lstStyle/>
          <a:p>
            <a:r>
              <a:rPr lang="en-US" dirty="0"/>
              <a:t>Questions</a:t>
            </a:r>
          </a:p>
        </p:txBody>
      </p:sp>
      <p:pic>
        <p:nvPicPr>
          <p:cNvPr id="5" name="Content Placeholder 4" descr="A picture containing outdoor, old, building, photo&#10;&#10;Description generated with high confidence">
            <a:extLst>
              <a:ext uri="{FF2B5EF4-FFF2-40B4-BE49-F238E27FC236}">
                <a16:creationId xmlns:a16="http://schemas.microsoft.com/office/drawing/2014/main" id="{2A64B89E-4255-4B41-B9DF-F694D64F45FC}"/>
              </a:ext>
            </a:extLst>
          </p:cNvPr>
          <p:cNvPicPr>
            <a:picLocks noGrp="1" noChangeAspect="1"/>
          </p:cNvPicPr>
          <p:nvPr>
            <p:ph idx="1"/>
          </p:nvPr>
        </p:nvPicPr>
        <p:blipFill>
          <a:blip r:embed="rId2"/>
          <a:stretch>
            <a:fillRect/>
          </a:stretch>
        </p:blipFill>
        <p:spPr>
          <a:xfrm>
            <a:off x="1484139" y="1700759"/>
            <a:ext cx="8825658" cy="496533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15557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AAF1C-1958-4DD9-BA9F-B54945FDBC3B}"/>
              </a:ext>
            </a:extLst>
          </p:cNvPr>
          <p:cNvSpPr>
            <a:spLocks noGrp="1"/>
          </p:cNvSpPr>
          <p:nvPr>
            <p:ph type="title"/>
          </p:nvPr>
        </p:nvSpPr>
        <p:spPr/>
        <p:txBody>
          <a:bodyPr/>
          <a:lstStyle/>
          <a:p>
            <a:r>
              <a:rPr lang="en-US" dirty="0"/>
              <a:t>Descriptive Statistics                     </a:t>
            </a:r>
            <a:r>
              <a:rPr lang="en-US" sz="2800" dirty="0"/>
              <a:t>1 of 2</a:t>
            </a:r>
            <a:endParaRPr lang="en-US" dirty="0"/>
          </a:p>
        </p:txBody>
      </p:sp>
      <p:sp>
        <p:nvSpPr>
          <p:cNvPr id="3" name="Content Placeholder 2">
            <a:extLst>
              <a:ext uri="{FF2B5EF4-FFF2-40B4-BE49-F238E27FC236}">
                <a16:creationId xmlns:a16="http://schemas.microsoft.com/office/drawing/2014/main" id="{EDE76477-45E7-435A-B249-CFCC56ADEF97}"/>
              </a:ext>
            </a:extLst>
          </p:cNvPr>
          <p:cNvSpPr>
            <a:spLocks noGrp="1"/>
          </p:cNvSpPr>
          <p:nvPr>
            <p:ph idx="1"/>
          </p:nvPr>
        </p:nvSpPr>
        <p:spPr/>
        <p:txBody>
          <a:bodyPr/>
          <a:lstStyle/>
          <a:p>
            <a:r>
              <a:rPr lang="en-US" dirty="0"/>
              <a:t>Descriptive statistics help us to simplify large amounts of data in a sensible way</a:t>
            </a:r>
          </a:p>
          <a:p>
            <a:r>
              <a:rPr lang="en-US" dirty="0"/>
              <a:t>Each descriptive statistic reduces lots of data into a simpler summary</a:t>
            </a:r>
          </a:p>
          <a:p>
            <a:r>
              <a:rPr lang="en-US" dirty="0"/>
              <a:t>Every time you try to describe a large set of observations with a single indicator you run the risk of distorting the original data or losing important detail</a:t>
            </a:r>
          </a:p>
          <a:p>
            <a:r>
              <a:rPr lang="en-US" dirty="0"/>
              <a:t>Descriptive statistics provide a powerful summary that may enable comparisons across people or other units</a:t>
            </a:r>
          </a:p>
        </p:txBody>
      </p:sp>
    </p:spTree>
    <p:extLst>
      <p:ext uri="{BB962C8B-B14F-4D97-AF65-F5344CB8AC3E}">
        <p14:creationId xmlns:p14="http://schemas.microsoft.com/office/powerpoint/2010/main" val="39725540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5BE7A-5904-465C-9E49-3ECE57433067}"/>
              </a:ext>
            </a:extLst>
          </p:cNvPr>
          <p:cNvSpPr>
            <a:spLocks noGrp="1"/>
          </p:cNvSpPr>
          <p:nvPr>
            <p:ph type="title"/>
          </p:nvPr>
        </p:nvSpPr>
        <p:spPr/>
        <p:txBody>
          <a:bodyPr/>
          <a:lstStyle/>
          <a:p>
            <a:r>
              <a:rPr lang="en-US" dirty="0"/>
              <a:t>Descriptive Statistics                     </a:t>
            </a:r>
            <a:r>
              <a:rPr lang="en-US" sz="2800" dirty="0"/>
              <a:t>2 of 2</a:t>
            </a:r>
            <a:endParaRPr lang="en-US" dirty="0"/>
          </a:p>
        </p:txBody>
      </p:sp>
      <p:sp>
        <p:nvSpPr>
          <p:cNvPr id="3" name="Content Placeholder 2">
            <a:extLst>
              <a:ext uri="{FF2B5EF4-FFF2-40B4-BE49-F238E27FC236}">
                <a16:creationId xmlns:a16="http://schemas.microsoft.com/office/drawing/2014/main" id="{F4B37E8B-0BC0-436B-A5F0-9CAD9880AA80}"/>
              </a:ext>
            </a:extLst>
          </p:cNvPr>
          <p:cNvSpPr>
            <a:spLocks noGrp="1"/>
          </p:cNvSpPr>
          <p:nvPr>
            <p:ph idx="1"/>
          </p:nvPr>
        </p:nvSpPr>
        <p:spPr/>
        <p:txBody>
          <a:bodyPr>
            <a:normAutofit/>
          </a:bodyPr>
          <a:lstStyle/>
          <a:p>
            <a:r>
              <a:rPr lang="en-US" dirty="0"/>
              <a:t>Two general types of statistic that are used to describe data:</a:t>
            </a:r>
          </a:p>
          <a:p>
            <a:pPr lvl="1"/>
            <a:r>
              <a:rPr lang="en-US" sz="1800" dirty="0"/>
              <a:t>Measures of central tendency</a:t>
            </a:r>
          </a:p>
          <a:p>
            <a:pPr lvl="1"/>
            <a:r>
              <a:rPr lang="en-US" sz="1800" dirty="0"/>
              <a:t>Measures of spread or variability </a:t>
            </a:r>
          </a:p>
          <a:p>
            <a:r>
              <a:rPr lang="en-US" dirty="0"/>
              <a:t>When we use descriptive statistics it is useful to summarize our group of data using a combination of: </a:t>
            </a:r>
          </a:p>
          <a:p>
            <a:pPr lvl="1"/>
            <a:r>
              <a:rPr lang="en-US" sz="1800" dirty="0"/>
              <a:t>tabulated description (i.e., tables), </a:t>
            </a:r>
          </a:p>
          <a:p>
            <a:pPr lvl="1"/>
            <a:r>
              <a:rPr lang="en-US" sz="1800" dirty="0"/>
              <a:t>graphical description (i.e., graphs and charts) and </a:t>
            </a:r>
          </a:p>
          <a:p>
            <a:pPr lvl="1"/>
            <a:r>
              <a:rPr lang="en-US" sz="1800" dirty="0"/>
              <a:t>statistical commentary (i.e., a discussion of the results)</a:t>
            </a:r>
          </a:p>
        </p:txBody>
      </p:sp>
    </p:spTree>
    <p:extLst>
      <p:ext uri="{BB962C8B-B14F-4D97-AF65-F5344CB8AC3E}">
        <p14:creationId xmlns:p14="http://schemas.microsoft.com/office/powerpoint/2010/main" val="4054389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FA71C-6776-46A4-84EF-C3A0065D8C40}"/>
              </a:ext>
            </a:extLst>
          </p:cNvPr>
          <p:cNvSpPr>
            <a:spLocks noGrp="1"/>
          </p:cNvSpPr>
          <p:nvPr>
            <p:ph type="title"/>
          </p:nvPr>
        </p:nvSpPr>
        <p:spPr/>
        <p:txBody>
          <a:bodyPr/>
          <a:lstStyle/>
          <a:p>
            <a:r>
              <a:rPr lang="en-US" dirty="0"/>
              <a:t>Measures of Central Tendency</a:t>
            </a:r>
          </a:p>
        </p:txBody>
      </p:sp>
      <p:sp>
        <p:nvSpPr>
          <p:cNvPr id="3" name="Content Placeholder 2">
            <a:extLst>
              <a:ext uri="{FF2B5EF4-FFF2-40B4-BE49-F238E27FC236}">
                <a16:creationId xmlns:a16="http://schemas.microsoft.com/office/drawing/2014/main" id="{B6B08DDB-153C-4576-BBAF-646AEB23EED6}"/>
              </a:ext>
            </a:extLst>
          </p:cNvPr>
          <p:cNvSpPr>
            <a:spLocks noGrp="1"/>
          </p:cNvSpPr>
          <p:nvPr>
            <p:ph idx="1"/>
          </p:nvPr>
        </p:nvSpPr>
        <p:spPr/>
        <p:txBody>
          <a:bodyPr>
            <a:normAutofit/>
          </a:bodyPr>
          <a:lstStyle/>
          <a:p>
            <a:r>
              <a:rPr lang="en-US" dirty="0"/>
              <a:t>These are ways of describing the central position of a frequency distribution for a group of data</a:t>
            </a:r>
          </a:p>
          <a:p>
            <a:r>
              <a:rPr lang="en-US" dirty="0"/>
              <a:t>Measures of central tendency describe the center position of a distribution for a data set</a:t>
            </a:r>
          </a:p>
          <a:p>
            <a:r>
              <a:rPr lang="en-US" dirty="0"/>
              <a:t>A person analyzes the frequency of each data point in the distribution and describes it using the mean, median, or mode, which measures the most common patterns of the analyzed data set</a:t>
            </a:r>
          </a:p>
        </p:txBody>
      </p:sp>
    </p:spTree>
    <p:extLst>
      <p:ext uri="{BB962C8B-B14F-4D97-AF65-F5344CB8AC3E}">
        <p14:creationId xmlns:p14="http://schemas.microsoft.com/office/powerpoint/2010/main" val="3929502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B5FF0-0C2F-4EAA-B9D3-C5AEBC7034BB}"/>
              </a:ext>
            </a:extLst>
          </p:cNvPr>
          <p:cNvSpPr>
            <a:spLocks noGrp="1"/>
          </p:cNvSpPr>
          <p:nvPr>
            <p:ph type="title"/>
          </p:nvPr>
        </p:nvSpPr>
        <p:spPr/>
        <p:txBody>
          <a:bodyPr/>
          <a:lstStyle/>
          <a:p>
            <a:r>
              <a:rPr lang="en-US" dirty="0"/>
              <a:t>Measures of Spread or Variability</a:t>
            </a:r>
          </a:p>
        </p:txBody>
      </p:sp>
      <p:sp>
        <p:nvSpPr>
          <p:cNvPr id="3" name="Content Placeholder 2">
            <a:extLst>
              <a:ext uri="{FF2B5EF4-FFF2-40B4-BE49-F238E27FC236}">
                <a16:creationId xmlns:a16="http://schemas.microsoft.com/office/drawing/2014/main" id="{B2AD6379-7FFA-4F71-B8E1-91B63A4693FE}"/>
              </a:ext>
            </a:extLst>
          </p:cNvPr>
          <p:cNvSpPr>
            <a:spLocks noGrp="1"/>
          </p:cNvSpPr>
          <p:nvPr>
            <p:ph idx="1"/>
          </p:nvPr>
        </p:nvSpPr>
        <p:spPr/>
        <p:txBody>
          <a:bodyPr/>
          <a:lstStyle/>
          <a:p>
            <a:r>
              <a:rPr lang="en-US" dirty="0"/>
              <a:t>While the measures of central tendency may give a person the average of a data set, it does not describe how the data is distributed within the set</a:t>
            </a:r>
          </a:p>
          <a:p>
            <a:r>
              <a:rPr lang="en-US" dirty="0"/>
              <a:t>So, while the average of a data set may be 65 out of 100, there can still be data points at both 1 and 100 </a:t>
            </a:r>
          </a:p>
          <a:p>
            <a:r>
              <a:rPr lang="en-US" dirty="0"/>
              <a:t>Measures of variability help communicate this by describing the shape and spread of the data set</a:t>
            </a:r>
          </a:p>
          <a:p>
            <a:r>
              <a:rPr lang="en-US" dirty="0"/>
              <a:t>To describe this spread, a number of statistics are available to us, including range, quartiles, absolute deviation, variance and standard deviation</a:t>
            </a:r>
          </a:p>
        </p:txBody>
      </p:sp>
    </p:spTree>
    <p:extLst>
      <p:ext uri="{BB962C8B-B14F-4D97-AF65-F5344CB8AC3E}">
        <p14:creationId xmlns:p14="http://schemas.microsoft.com/office/powerpoint/2010/main" val="3933405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4036A-1077-46C5-8A12-93064AC33706}"/>
              </a:ext>
            </a:extLst>
          </p:cNvPr>
          <p:cNvSpPr>
            <a:spLocks noGrp="1"/>
          </p:cNvSpPr>
          <p:nvPr>
            <p:ph type="title"/>
          </p:nvPr>
        </p:nvSpPr>
        <p:spPr/>
        <p:txBody>
          <a:bodyPr/>
          <a:lstStyle/>
          <a:p>
            <a:r>
              <a:rPr lang="en-US" dirty="0"/>
              <a:t>Central Tendency Measures</a:t>
            </a:r>
          </a:p>
        </p:txBody>
      </p:sp>
      <p:sp>
        <p:nvSpPr>
          <p:cNvPr id="3" name="Content Placeholder 2">
            <a:extLst>
              <a:ext uri="{FF2B5EF4-FFF2-40B4-BE49-F238E27FC236}">
                <a16:creationId xmlns:a16="http://schemas.microsoft.com/office/drawing/2014/main" id="{019A1AA2-8BEC-4503-90F3-1590AB3C30AC}"/>
              </a:ext>
            </a:extLst>
          </p:cNvPr>
          <p:cNvSpPr>
            <a:spLocks noGrp="1"/>
          </p:cNvSpPr>
          <p:nvPr>
            <p:ph idx="1"/>
          </p:nvPr>
        </p:nvSpPr>
        <p:spPr/>
        <p:txBody>
          <a:bodyPr/>
          <a:lstStyle/>
          <a:p>
            <a:r>
              <a:rPr lang="en-US" dirty="0"/>
              <a:t>Mean, Median, and Mode</a:t>
            </a:r>
          </a:p>
          <a:p>
            <a:r>
              <a:rPr lang="en-US" dirty="0"/>
              <a:t>Locates the distribution by various </a:t>
            </a:r>
            <a:r>
              <a:rPr lang="en-US" i="1" dirty="0"/>
              <a:t>points</a:t>
            </a:r>
            <a:endParaRPr lang="en-US" dirty="0"/>
          </a:p>
          <a:p>
            <a:r>
              <a:rPr lang="en-US" dirty="0"/>
              <a:t>Use this when you want to show how an average or most commonly indicated response</a:t>
            </a:r>
          </a:p>
          <a:p>
            <a:pPr marL="0" indent="0">
              <a:buNone/>
            </a:pPr>
            <a:endParaRPr lang="en-US" dirty="0"/>
          </a:p>
        </p:txBody>
      </p:sp>
    </p:spTree>
    <p:extLst>
      <p:ext uri="{BB962C8B-B14F-4D97-AF65-F5344CB8AC3E}">
        <p14:creationId xmlns:p14="http://schemas.microsoft.com/office/powerpoint/2010/main" val="23004121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FFC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EC7F02AD-9687-440F-A9DF-FAA6F22270D7}"/>
    </a:ext>
  </a:extLst>
</a:theme>
</file>

<file path=docProps/app.xml><?xml version="1.0" encoding="utf-8"?>
<Properties xmlns="http://schemas.openxmlformats.org/officeDocument/2006/extended-properties" xmlns:vt="http://schemas.openxmlformats.org/officeDocument/2006/docPropsVTypes">
  <Template>Ion Boardroom</Template>
  <TotalTime>1390</TotalTime>
  <Words>2890</Words>
  <Application>Microsoft Office PowerPoint</Application>
  <PresentationFormat>Widescreen</PresentationFormat>
  <Paragraphs>204</Paragraphs>
  <Slides>47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47</vt:i4>
      </vt:variant>
    </vt:vector>
  </HeadingPairs>
  <TitlesOfParts>
    <vt:vector size="51" baseType="lpstr">
      <vt:lpstr>Arial</vt:lpstr>
      <vt:lpstr>Century Gothic</vt:lpstr>
      <vt:lpstr>Wingdings 3</vt:lpstr>
      <vt:lpstr>Ion Boardroom</vt:lpstr>
      <vt:lpstr>Fundamentals – Statistics and Interoperability</vt:lpstr>
      <vt:lpstr>Goals and Objectives</vt:lpstr>
      <vt:lpstr>Defining Two Types of Statistics       1 of 2</vt:lpstr>
      <vt:lpstr>Defining Two Types of Statistics       2 of 2</vt:lpstr>
      <vt:lpstr>Descriptive Statistics                     1 of 2</vt:lpstr>
      <vt:lpstr>Descriptive Statistics                     2 of 2</vt:lpstr>
      <vt:lpstr>Measures of Central Tendency</vt:lpstr>
      <vt:lpstr>Measures of Spread or Variability</vt:lpstr>
      <vt:lpstr>Central Tendency Measures</vt:lpstr>
      <vt:lpstr>Frequency Measures</vt:lpstr>
      <vt:lpstr>Dispersion/Variation Measures</vt:lpstr>
      <vt:lpstr>Position Measures</vt:lpstr>
      <vt:lpstr>Inferential Statistics</vt:lpstr>
      <vt:lpstr>Three Levels of Modeling Assumptions</vt:lpstr>
      <vt:lpstr>Fully Parametric</vt:lpstr>
      <vt:lpstr>Non-Parametric</vt:lpstr>
      <vt:lpstr>Semi-Parametric</vt:lpstr>
      <vt:lpstr>Inferential Tests – t-test</vt:lpstr>
      <vt:lpstr>General Linear Model</vt:lpstr>
      <vt:lpstr>Dummy Variable</vt:lpstr>
      <vt:lpstr>Research Designs</vt:lpstr>
      <vt:lpstr>Interoperability</vt:lpstr>
      <vt:lpstr>Definition of Interoperability</vt:lpstr>
      <vt:lpstr>Benefits of Interoperability             1 of 2</vt:lpstr>
      <vt:lpstr>Benefits of Interoperability             2 of 2</vt:lpstr>
      <vt:lpstr>Challenges to Interoperability        1 of 3</vt:lpstr>
      <vt:lpstr>Challenges to Interoperability        2 of 3</vt:lpstr>
      <vt:lpstr>Challenges to Interoperability        3 of 3</vt:lpstr>
      <vt:lpstr>Levels of Interoperability</vt:lpstr>
      <vt:lpstr>Foundational Interoperability</vt:lpstr>
      <vt:lpstr>Structural Interoperability</vt:lpstr>
      <vt:lpstr>Semantic Interoperability             1 of 2</vt:lpstr>
      <vt:lpstr>Semantic Interoperability             2 of 2</vt:lpstr>
      <vt:lpstr>Interoperability Standards</vt:lpstr>
      <vt:lpstr>Messaging Standards</vt:lpstr>
      <vt:lpstr>Terminology Standards</vt:lpstr>
      <vt:lpstr>Document Standards</vt:lpstr>
      <vt:lpstr>Conceptual Standards</vt:lpstr>
      <vt:lpstr>Application Standards</vt:lpstr>
      <vt:lpstr>Architectural Standards</vt:lpstr>
      <vt:lpstr>2015 ONC Interoperability Roadmap</vt:lpstr>
      <vt:lpstr>Shared Nationwide Interoperability Roadmap                                 1 of 2</vt:lpstr>
      <vt:lpstr>Shared Nationwide Interoperability Roadmap                                 2 of 2</vt:lpstr>
      <vt:lpstr>Four Critical Pathways                  1 of 2 </vt:lpstr>
      <vt:lpstr>Four Critical Pathways                  2 of 2 </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 Statistics and Interoperability</dc:title>
  <dc:creator>Bob Marshall</dc:creator>
  <cp:lastModifiedBy>Bob Marshall</cp:lastModifiedBy>
  <cp:revision>20</cp:revision>
  <dcterms:created xsi:type="dcterms:W3CDTF">2018-07-14T22:20:21Z</dcterms:created>
  <dcterms:modified xsi:type="dcterms:W3CDTF">2018-07-15T21:31:03Z</dcterms:modified>
</cp:coreProperties>
</file>

<file path=docProps/thumbnail.jpeg>
</file>